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1"/>
  </p:notesMasterIdLst>
  <p:handoutMasterIdLst>
    <p:handoutMasterId r:id="rId52"/>
  </p:handoutMasterIdLst>
  <p:sldIdLst>
    <p:sldId id="256" r:id="rId2"/>
    <p:sldId id="258" r:id="rId3"/>
    <p:sldId id="370" r:id="rId4"/>
    <p:sldId id="371" r:id="rId5"/>
    <p:sldId id="372" r:id="rId6"/>
    <p:sldId id="373" r:id="rId7"/>
    <p:sldId id="376" r:id="rId8"/>
    <p:sldId id="299" r:id="rId9"/>
    <p:sldId id="300" r:id="rId10"/>
    <p:sldId id="301" r:id="rId11"/>
    <p:sldId id="302" r:id="rId12"/>
    <p:sldId id="309" r:id="rId13"/>
    <p:sldId id="308" r:id="rId14"/>
    <p:sldId id="348" r:id="rId15"/>
    <p:sldId id="375" r:id="rId16"/>
    <p:sldId id="374" r:id="rId17"/>
    <p:sldId id="377" r:id="rId18"/>
    <p:sldId id="294" r:id="rId19"/>
    <p:sldId id="378" r:id="rId20"/>
    <p:sldId id="379" r:id="rId21"/>
    <p:sldId id="380" r:id="rId22"/>
    <p:sldId id="381" r:id="rId23"/>
    <p:sldId id="386" r:id="rId24"/>
    <p:sldId id="382" r:id="rId25"/>
    <p:sldId id="298" r:id="rId26"/>
    <p:sldId id="259" r:id="rId27"/>
    <p:sldId id="260" r:id="rId28"/>
    <p:sldId id="297" r:id="rId29"/>
    <p:sldId id="350" r:id="rId30"/>
    <p:sldId id="329" r:id="rId31"/>
    <p:sldId id="352" r:id="rId32"/>
    <p:sldId id="389" r:id="rId33"/>
    <p:sldId id="383" r:id="rId34"/>
    <p:sldId id="388" r:id="rId35"/>
    <p:sldId id="384" r:id="rId36"/>
    <p:sldId id="385" r:id="rId37"/>
    <p:sldId id="387" r:id="rId38"/>
    <p:sldId id="356" r:id="rId39"/>
    <p:sldId id="357" r:id="rId40"/>
    <p:sldId id="358" r:id="rId41"/>
    <p:sldId id="359" r:id="rId42"/>
    <p:sldId id="340" r:id="rId43"/>
    <p:sldId id="341" r:id="rId44"/>
    <p:sldId id="368" r:id="rId45"/>
    <p:sldId id="390" r:id="rId46"/>
    <p:sldId id="360" r:id="rId47"/>
    <p:sldId id="346" r:id="rId48"/>
    <p:sldId id="361" r:id="rId49"/>
    <p:sldId id="347" r:id="rId50"/>
  </p:sldIdLst>
  <p:sldSz cx="9144000" cy="6858000" type="screen4x3"/>
  <p:notesSz cx="6662738" cy="9926638"/>
  <p:defaultTextStyle>
    <a:defPPr>
      <a:defRPr lang="fr-FR"/>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D00"/>
    <a:srgbClr val="9238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3275" autoAdjust="0"/>
  </p:normalViewPr>
  <p:slideViewPr>
    <p:cSldViewPr>
      <p:cViewPr varScale="1">
        <p:scale>
          <a:sx n="95" d="100"/>
          <a:sy n="95" d="100"/>
        </p:scale>
        <p:origin x="24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152" y="-96"/>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663" cy="496888"/>
          </a:xfrm>
          <a:prstGeom prst="rect">
            <a:avLst/>
          </a:prstGeom>
        </p:spPr>
        <p:txBody>
          <a:bodyPr vert="horz" lIns="91440" tIns="45720" rIns="91440" bIns="45720" rtlCol="0"/>
          <a:lstStyle>
            <a:lvl1pPr algn="l" eaLnBrk="1" hangingPunct="1">
              <a:defRPr sz="1200">
                <a:latin typeface="Times New Roman" pitchFamily="18" charset="0"/>
                <a:ea typeface="+mn-ea"/>
                <a:cs typeface="+mn-cs"/>
              </a:defRPr>
            </a:lvl1pPr>
          </a:lstStyle>
          <a:p>
            <a:pPr>
              <a:defRPr/>
            </a:pPr>
            <a:endParaRPr lang="fr-BE"/>
          </a:p>
        </p:txBody>
      </p:sp>
      <p:sp>
        <p:nvSpPr>
          <p:cNvPr id="3" name="Espace réservé de la date 2"/>
          <p:cNvSpPr>
            <a:spLocks noGrp="1"/>
          </p:cNvSpPr>
          <p:nvPr>
            <p:ph type="dt" sz="quarter" idx="1"/>
          </p:nvPr>
        </p:nvSpPr>
        <p:spPr>
          <a:xfrm>
            <a:off x="3773488" y="0"/>
            <a:ext cx="2887662"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mn-cs"/>
              </a:defRPr>
            </a:lvl1pPr>
          </a:lstStyle>
          <a:p>
            <a:pPr>
              <a:defRPr/>
            </a:pPr>
            <a:fld id="{AD7C7AD2-EC31-9E43-8C10-19017393636C}" type="datetimeFigureOut">
              <a:rPr lang="fr-BE"/>
              <a:pPr>
                <a:defRPr/>
              </a:pPr>
              <a:t>06-03-23</a:t>
            </a:fld>
            <a:endParaRPr lang="fr-BE"/>
          </a:p>
        </p:txBody>
      </p:sp>
      <p:sp>
        <p:nvSpPr>
          <p:cNvPr id="4" name="Espace réservé du pied de page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eaLnBrk="1" hangingPunct="1">
              <a:defRPr sz="1200">
                <a:latin typeface="Times New Roman" pitchFamily="18" charset="0"/>
                <a:ea typeface="+mn-ea"/>
                <a:cs typeface="+mn-cs"/>
              </a:defRPr>
            </a:lvl1pPr>
          </a:lstStyle>
          <a:p>
            <a:pPr>
              <a:defRPr/>
            </a:pPr>
            <a:endParaRPr lang="fr-BE"/>
          </a:p>
        </p:txBody>
      </p:sp>
      <p:sp>
        <p:nvSpPr>
          <p:cNvPr id="5" name="Espace réservé du numéro de diapositive 4"/>
          <p:cNvSpPr>
            <a:spLocks noGrp="1"/>
          </p:cNvSpPr>
          <p:nvPr>
            <p:ph type="sldNum" sz="quarter" idx="3"/>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B33C8EBC-6A32-AA40-B7FA-AE00E29D27D0}" type="slidenum">
              <a:rPr lang="fr-BE"/>
              <a:pPr>
                <a:defRPr/>
              </a:pPr>
              <a:t>‹N°›</a:t>
            </a:fld>
            <a:endParaRPr lang="fr-BE"/>
          </a:p>
        </p:txBody>
      </p:sp>
    </p:spTree>
    <p:extLst>
      <p:ext uri="{BB962C8B-B14F-4D97-AF65-F5344CB8AC3E}">
        <p14:creationId xmlns:p14="http://schemas.microsoft.com/office/powerpoint/2010/main" val="241449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fr-FR"/>
          </a:p>
        </p:txBody>
      </p:sp>
      <p:sp>
        <p:nvSpPr>
          <p:cNvPr id="23555" name="Rectangle 3"/>
          <p:cNvSpPr>
            <a:spLocks noGrp="1" noChangeArrowheads="1"/>
          </p:cNvSpPr>
          <p:nvPr>
            <p:ph type="dt" idx="1"/>
          </p:nvPr>
        </p:nvSpPr>
        <p:spPr bwMode="auto">
          <a:xfrm>
            <a:off x="3773488" y="0"/>
            <a:ext cx="2887662"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fr-FR"/>
          </a:p>
        </p:txBody>
      </p:sp>
      <p:sp>
        <p:nvSpPr>
          <p:cNvPr id="27652"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23557" name="Rectangle 5"/>
          <p:cNvSpPr>
            <a:spLocks noGrp="1" noChangeArrowheads="1"/>
          </p:cNvSpPr>
          <p:nvPr>
            <p:ph type="body" sz="quarter" idx="3"/>
          </p:nvPr>
        </p:nvSpPr>
        <p:spPr bwMode="auto">
          <a:xfrm>
            <a:off x="666750" y="4714875"/>
            <a:ext cx="5329238"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3558" name="Rectangle 6"/>
          <p:cNvSpPr>
            <a:spLocks noGrp="1" noChangeArrowheads="1"/>
          </p:cNvSpPr>
          <p:nvPr>
            <p:ph type="ftr" sz="quarter" idx="4"/>
          </p:nvPr>
        </p:nvSpPr>
        <p:spPr bwMode="auto">
          <a:xfrm>
            <a:off x="0" y="9428163"/>
            <a:ext cx="2887663"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fr-FR"/>
          </a:p>
        </p:txBody>
      </p:sp>
      <p:sp>
        <p:nvSpPr>
          <p:cNvPr id="23559" name="Rectangle 7"/>
          <p:cNvSpPr>
            <a:spLocks noGrp="1" noChangeArrowheads="1"/>
          </p:cNvSpPr>
          <p:nvPr>
            <p:ph type="sldNum" sz="quarter" idx="5"/>
          </p:nvPr>
        </p:nvSpPr>
        <p:spPr bwMode="auto">
          <a:xfrm>
            <a:off x="3773488" y="9428163"/>
            <a:ext cx="2887662"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43CA357A-4CA8-4C48-9BB1-08F518EAEDF2}" type="slidenum">
              <a:rPr lang="fr-FR"/>
              <a:pPr>
                <a:defRPr/>
              </a:pPr>
              <a:t>‹N°›</a:t>
            </a:fld>
            <a:endParaRPr lang="fr-FR"/>
          </a:p>
        </p:txBody>
      </p:sp>
    </p:spTree>
    <p:extLst>
      <p:ext uri="{BB962C8B-B14F-4D97-AF65-F5344CB8AC3E}">
        <p14:creationId xmlns:p14="http://schemas.microsoft.com/office/powerpoint/2010/main" val="258827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83AEC9C3-7801-C642-A0E2-212C57CEE961}" type="slidenum">
              <a:rPr lang="fr-FR" smtClean="0"/>
              <a:pPr>
                <a:defRPr/>
              </a:pPr>
              <a:t>1</a:t>
            </a:fld>
            <a:endParaRPr 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fr-FR">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BE" dirty="0"/>
              <a:t>Groupe </a:t>
            </a:r>
            <a:r>
              <a:rPr lang="fr-BE" dirty="0" err="1"/>
              <a:t>Ad-Hoc</a:t>
            </a:r>
            <a:r>
              <a:rPr lang="fr-BE" dirty="0"/>
              <a:t>: Diplomates, OIG – OING - Experts</a:t>
            </a:r>
            <a:endParaRPr dirty="0"/>
          </a:p>
        </p:txBody>
      </p:sp>
    </p:spTree>
    <p:extLst>
      <p:ext uri="{BB962C8B-B14F-4D97-AF65-F5344CB8AC3E}">
        <p14:creationId xmlns:p14="http://schemas.microsoft.com/office/powerpoint/2010/main" val="63661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BE" dirty="0"/>
              <a:t>Taiwan : organise son 1</a:t>
            </a:r>
            <a:r>
              <a:rPr lang="fr-BE" baseline="30000" dirty="0"/>
              <a:t>er</a:t>
            </a:r>
            <a:r>
              <a:rPr lang="fr-BE" dirty="0"/>
              <a:t> Monitoring</a:t>
            </a:r>
          </a:p>
          <a:p>
            <a:endParaRPr lang="fr-BE" dirty="0"/>
          </a:p>
          <a:p>
            <a:r>
              <a:rPr lang="fr-BE" dirty="0"/>
              <a:t>Zones géographiques complexes : OPT, Sahara Occidental</a:t>
            </a:r>
            <a:endParaRPr dirty="0"/>
          </a:p>
        </p:txBody>
      </p:sp>
    </p:spTree>
    <p:extLst>
      <p:ext uri="{BB962C8B-B14F-4D97-AF65-F5344CB8AC3E}">
        <p14:creationId xmlns:p14="http://schemas.microsoft.com/office/powerpoint/2010/main" val="284155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BE" dirty="0"/>
              <a:t>Si cette logique a permis de satisfaire au mieux chaque gouvernement, elle a pourtant retiré bon nombre de précisions au texte et les juristes pourraient lui reprocher de ne pas avoir suivi une logique juridique pure.</a:t>
            </a:r>
            <a:endParaRPr dirty="0"/>
          </a:p>
        </p:txBody>
      </p:sp>
    </p:spTree>
    <p:extLst>
      <p:ext uri="{BB962C8B-B14F-4D97-AF65-F5344CB8AC3E}">
        <p14:creationId xmlns:p14="http://schemas.microsoft.com/office/powerpoint/2010/main" val="270070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3586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0216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BE" dirty="0"/>
              <a:t>Mieux respectés? : là-bas Syrie, Palestine, Ukraine, Myanmar, Iran, Afghanistan, Congo, Pérou, …); et ici (enfermement des enfants migrants, protection enfance, privation de liberté,…)</a:t>
            </a:r>
          </a:p>
          <a:p>
            <a:endParaRPr lang="fr-BE" dirty="0"/>
          </a:p>
          <a:p>
            <a:r>
              <a:rPr lang="fr-BE" dirty="0"/>
              <a:t>Pris au sérieux? : G. </a:t>
            </a:r>
            <a:r>
              <a:rPr lang="fr-BE" dirty="0" err="1"/>
              <a:t>Tumberg</a:t>
            </a:r>
            <a:r>
              <a:rPr lang="fr-BE" dirty="0"/>
              <a:t>, les marches pour le climat, … </a:t>
            </a:r>
          </a:p>
          <a:p>
            <a:endParaRPr lang="fr-BE" dirty="0"/>
          </a:p>
          <a:p>
            <a:r>
              <a:rPr lang="fr-BE" dirty="0"/>
              <a:t>Participation: quand ça ne dérange pas? </a:t>
            </a:r>
          </a:p>
          <a:p>
            <a:endParaRPr dirty="0"/>
          </a:p>
        </p:txBody>
      </p:sp>
    </p:spTree>
    <p:extLst>
      <p:ext uri="{BB962C8B-B14F-4D97-AF65-F5344CB8AC3E}">
        <p14:creationId xmlns:p14="http://schemas.microsoft.com/office/powerpoint/2010/main" val="83224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37943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89881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159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1070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1768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15317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52117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60122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1413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BE" sz="1200" dirty="0">
                <a:latin typeface="Arial" pitchFamily="34" charset="0"/>
                <a:cs typeface="Arial" pitchFamily="34" charset="0"/>
              </a:rPr>
              <a:t>Procédure simplifiée: Le Comité envoie à l'État partie qui a accepté la procédure simplifiée de présentation des rapports une demande d'informations spécifiques, connue sous le nom de « </a:t>
            </a:r>
            <a:r>
              <a:rPr lang="fr-BE" sz="1200" i="1" u="sng" dirty="0">
                <a:latin typeface="Arial" pitchFamily="34" charset="0"/>
                <a:cs typeface="Arial" pitchFamily="34" charset="0"/>
              </a:rPr>
              <a:t>Liste des questions préalables à la présentation des rapports</a:t>
            </a:r>
            <a:r>
              <a:rPr lang="fr-BE" sz="1200" dirty="0">
                <a:latin typeface="Arial" pitchFamily="34" charset="0"/>
                <a:cs typeface="Arial" pitchFamily="34" charset="0"/>
              </a:rPr>
              <a:t> » (LOIPR), contenant jusqu'à 30 questions. Les réponses de l'État partie à la LOIPR constituent le rapport de l'État partie au Comité.</a:t>
            </a:r>
          </a:p>
          <a:p>
            <a:r>
              <a:rPr lang="fr-BE" sz="1200" dirty="0">
                <a:latin typeface="Arial" pitchFamily="34" charset="0"/>
                <a:cs typeface="Arial" pitchFamily="34" charset="0"/>
              </a:rPr>
              <a:t>Ces questions sont élaborées au départ d’une </a:t>
            </a:r>
            <a:r>
              <a:rPr lang="fr-BE" sz="1200" b="1" u="sng" dirty="0">
                <a:latin typeface="Arial" pitchFamily="34" charset="0"/>
                <a:cs typeface="Arial" pitchFamily="34" charset="0"/>
              </a:rPr>
              <a:t>liste publique de sujets en nombre limité</a:t>
            </a:r>
            <a:r>
              <a:rPr lang="fr-BE" sz="1200" dirty="0">
                <a:latin typeface="Arial" pitchFamily="34" charset="0"/>
                <a:cs typeface="Arial" pitchFamily="34" charset="0"/>
              </a:rPr>
              <a:t>, que le Comité adopte, en se basant sur un document d’analyse ainsi que sur des rapports élaborés par UNICEF et des agences des Nations Unies, des organisations non gouvernementales (ONG), des enfants, des institutions nationales des droits de l’homme (INDH), des Ombudsman ainsi que d’autres parties prenantes.</a:t>
            </a:r>
          </a:p>
          <a:p>
            <a:r>
              <a:rPr lang="fr-BE" sz="1200" dirty="0">
                <a:latin typeface="Arial" pitchFamily="34" charset="0"/>
                <a:cs typeface="Arial" pitchFamily="34" charset="0"/>
              </a:rPr>
              <a:t>Cette liste a pour but </a:t>
            </a:r>
            <a:r>
              <a:rPr lang="fr-BE" sz="1200" b="1" u="sng" dirty="0">
                <a:latin typeface="Arial" pitchFamily="34" charset="0"/>
                <a:cs typeface="Arial" pitchFamily="34" charset="0"/>
              </a:rPr>
              <a:t>d’aider les États à rédiger des rapports ciblés sur des questions prioritaires</a:t>
            </a:r>
            <a:r>
              <a:rPr lang="fr-BE" sz="1200" dirty="0">
                <a:latin typeface="Arial" pitchFamily="34" charset="0"/>
                <a:cs typeface="Arial" pitchFamily="34" charset="0"/>
              </a:rPr>
              <a:t>, et plus courts, afin de respecter la nouvelle limite de mots imposée par la résolution de l’Assemblée générale de l’ONU à tous les rapports nationaux .</a:t>
            </a:r>
          </a:p>
          <a:p>
            <a:r>
              <a:rPr lang="fr-BE" sz="1200" dirty="0">
                <a:latin typeface="Arial" pitchFamily="34" charset="0"/>
                <a:cs typeface="Arial" pitchFamily="34" charset="0"/>
              </a:rPr>
              <a:t>Contrairement à la procédure standard de présentation des rapports, les États parties ne sont plus tenus, dans le cadre de la LOIPR, de soumettre au Comité à la fois un rapport de l'État partie et des réponses écrites à une liste de questions, ce qui réduit les deux étapes de présentation des rapports à une seule.</a:t>
            </a:r>
          </a:p>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8894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63098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57157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69294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33076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62400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29271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71491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18055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42380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3523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332858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39719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909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67398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58837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76029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12933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490831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7297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9395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32695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6144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fr-BE" dirty="0"/>
              <a:t>Déclaration de Genève – Eglantine </a:t>
            </a:r>
            <a:r>
              <a:rPr lang="fr-BE" dirty="0" err="1"/>
              <a:t>Jebb</a:t>
            </a:r>
            <a:endParaRPr lang="fr-BE" dirty="0"/>
          </a:p>
          <a:p>
            <a:r>
              <a:rPr lang="fr-BE" dirty="0"/>
              <a:t>Préambule :  Par la présente Déclaration des droits de l'enfant, dite déclaration de Genève, les hommes et les femmes de toutes les nations reconnaissent que l'humanité doit donner à l'enfant ce qu'elle a de meilleur, affirmant leurs devoirs, en dehors de toute considération de race, de nationalité, de croyance. </a:t>
            </a:r>
            <a:br>
              <a:rPr lang="fr-BE" dirty="0"/>
            </a:br>
            <a:r>
              <a:rPr lang="fr-BE" dirty="0"/>
              <a:t>Article 1 -  L'enfant doit être mis en mesure de se développer d'une façon normale, matériellement et spirituellement. </a:t>
            </a:r>
          </a:p>
          <a:p>
            <a:r>
              <a:rPr lang="fr-BE" dirty="0"/>
              <a:t>Article 2  - L'enfant qui a faim doit être nourri ; l'enfant malade doit être soigné ; l'enfant arriéré doit être encouragé ; l'enfant dévoyé doit être ramené ; l'enfant orphelin et l'abandonné doivent être recueillis et secourus. </a:t>
            </a:r>
            <a:br>
              <a:rPr lang="fr-BE" dirty="0"/>
            </a:br>
            <a:r>
              <a:rPr lang="fr-BE" dirty="0"/>
              <a:t>Article 3  - l'enfant doit être le premier à recevoir des secours en cas de détresse.</a:t>
            </a:r>
            <a:br>
              <a:rPr lang="fr-BE" dirty="0"/>
            </a:br>
            <a:r>
              <a:rPr lang="fr-BE" dirty="0"/>
              <a:t>Article 4  - L'enfant doit être mis en mesure de gagner sa vie et doit être protégé contre toute exploitation. </a:t>
            </a:r>
            <a:br>
              <a:rPr lang="fr-BE" dirty="0"/>
            </a:br>
            <a:r>
              <a:rPr lang="fr-BE" dirty="0"/>
              <a:t>Article 5  - L'enfant doit être élevé dans le sentiment que ses meilleures qualités devront être mises au service de ses frères.</a:t>
            </a:r>
          </a:p>
          <a:p>
            <a:endParaRPr lang="fr-BE" dirty="0"/>
          </a:p>
          <a:p>
            <a:r>
              <a:rPr lang="fr-BE" dirty="0"/>
              <a:t>L’UNICEF a été créé le 11 décembre 1946 par l’Organisation des Nations Unies pour répondre aux besoins d’urgence des enfants dans l’Europe et la Chine d’après-guerre. Son nom complet était le </a:t>
            </a:r>
            <a:r>
              <a:rPr lang="fr-BE" b="1" dirty="0">
                <a:solidFill>
                  <a:srgbClr val="FFC000"/>
                </a:solidFill>
              </a:rPr>
              <a:t>Fonds international de secours à l’enfance des Nations Unies</a:t>
            </a:r>
            <a:r>
              <a:rPr lang="fr-BE" dirty="0"/>
              <a:t>.</a:t>
            </a:r>
          </a:p>
          <a:p>
            <a:r>
              <a:rPr lang="fr-BE" dirty="0"/>
              <a:t>En 1950, son mandat a été élargi aux besoins à long terme des enfants et des femmes de tous les pays en développement. L’UNICEF est devenu un organe permanent du système des Nations Unies en 1953 et son nom a été abrégé en Fonds des Nations Unies pour l’enfance, mais il a conservé son acronyme originel.</a:t>
            </a:r>
          </a:p>
          <a:p>
            <a:endParaRPr lang="fr-BE" dirty="0"/>
          </a:p>
          <a:p>
            <a:endParaRPr dirty="0"/>
          </a:p>
        </p:txBody>
      </p:sp>
    </p:spTree>
    <p:extLst>
      <p:ext uri="{BB962C8B-B14F-4D97-AF65-F5344CB8AC3E}">
        <p14:creationId xmlns:p14="http://schemas.microsoft.com/office/powerpoint/2010/main" val="363588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eaLnBrk="1" hangingPunct="1">
              <a:lnSpc>
                <a:spcPct val="90000"/>
              </a:lnSpc>
            </a:pPr>
            <a:r>
              <a:rPr lang="fr-BE" altLang="fr-FR" sz="1200" b="1" dirty="0"/>
              <a:t>Déclaration des droits de l'enfant </a:t>
            </a:r>
          </a:p>
          <a:p>
            <a:pPr eaLnBrk="1" hangingPunct="1">
              <a:lnSpc>
                <a:spcPct val="90000"/>
              </a:lnSpc>
            </a:pPr>
            <a:r>
              <a:rPr lang="fr-BE" altLang="fr-FR" sz="1200" dirty="0"/>
              <a:t>Adoptée le 20 novembre 1959 </a:t>
            </a:r>
          </a:p>
          <a:p>
            <a:pPr eaLnBrk="1" hangingPunct="1">
              <a:lnSpc>
                <a:spcPct val="90000"/>
              </a:lnSpc>
            </a:pPr>
            <a:r>
              <a:rPr lang="fr-BE" altLang="fr-FR" sz="1200" dirty="0"/>
              <a:t>Après 13 ans de travail</a:t>
            </a:r>
          </a:p>
          <a:p>
            <a:pPr eaLnBrk="1" hangingPunct="1">
              <a:lnSpc>
                <a:spcPct val="90000"/>
              </a:lnSpc>
            </a:pPr>
            <a:r>
              <a:rPr lang="fr-BE" altLang="fr-FR" sz="1200" dirty="0"/>
              <a:t>Résolution non-contraignante</a:t>
            </a:r>
          </a:p>
          <a:p>
            <a:pPr eaLnBrk="1" hangingPunct="1">
              <a:lnSpc>
                <a:spcPct val="90000"/>
              </a:lnSpc>
            </a:pPr>
            <a:r>
              <a:rPr lang="fr-BE" altLang="fr-FR" sz="1200" dirty="0"/>
              <a:t>Plus détaillée que la Déclaration de 1924</a:t>
            </a:r>
          </a:p>
          <a:p>
            <a:pPr eaLnBrk="1" hangingPunct="1">
              <a:lnSpc>
                <a:spcPct val="90000"/>
              </a:lnSpc>
            </a:pPr>
            <a:r>
              <a:rPr lang="fr-BE" altLang="fr-FR" sz="1200" dirty="0"/>
              <a:t>Besoins matériels complétés par besoin d'amour et de compréhension</a:t>
            </a:r>
          </a:p>
          <a:p>
            <a:pPr eaLnBrk="1" hangingPunct="1">
              <a:lnSpc>
                <a:spcPct val="90000"/>
              </a:lnSpc>
            </a:pPr>
            <a:r>
              <a:rPr lang="fr-BE" altLang="fr-FR" sz="1200" dirty="0"/>
              <a:t>Préambule + 12 articles</a:t>
            </a:r>
          </a:p>
          <a:p>
            <a:pPr eaLnBrk="1" hangingPunct="1">
              <a:lnSpc>
                <a:spcPct val="90000"/>
              </a:lnSpc>
            </a:pPr>
            <a:r>
              <a:rPr lang="fr-BE" altLang="fr-FR" sz="1200" dirty="0"/>
              <a:t>Enfant sujet de droit mais qui n'a pas la capacité de les exercer</a:t>
            </a:r>
            <a:endParaRPr lang="en-GB" altLang="fr-FR" sz="1100" dirty="0"/>
          </a:p>
          <a:p>
            <a:endParaRPr dirty="0"/>
          </a:p>
        </p:txBody>
      </p:sp>
    </p:spTree>
    <p:extLst>
      <p:ext uri="{BB962C8B-B14F-4D97-AF65-F5344CB8AC3E}">
        <p14:creationId xmlns:p14="http://schemas.microsoft.com/office/powerpoint/2010/main" val="268014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F7C8C16F-C609-B042-8E63-FF1D82DE5930}"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6"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170765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4E51C33-06C1-A24B-9FFB-A7005CA79829}"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6"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72565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718B7D5-FAB7-344C-BE43-E3B230F39659}"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6"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258254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F7914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BE"/>
              <a:t>Variations sur les droits de l’enfant - Mars 2023</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dirty="0"/>
          </a:p>
        </p:txBody>
      </p:sp>
    </p:spTree>
    <p:extLst>
      <p:ext uri="{BB962C8B-B14F-4D97-AF65-F5344CB8AC3E}">
        <p14:creationId xmlns:p14="http://schemas.microsoft.com/office/powerpoint/2010/main" val="35470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49D2EA8-FBFE-E642-9AF6-F5E055BC8A8B}"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6"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184966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Slide Number Placeholder 5"/>
          <p:cNvSpPr>
            <a:spLocks noGrp="1"/>
          </p:cNvSpPr>
          <p:nvPr>
            <p:ph type="sldNum" sz="quarter" idx="10"/>
          </p:nvPr>
        </p:nvSpPr>
        <p:spPr>
          <a:ln/>
        </p:spPr>
        <p:txBody>
          <a:bodyPr/>
          <a:lstStyle>
            <a:lvl1pPr>
              <a:defRPr/>
            </a:lvl1pPr>
          </a:lstStyle>
          <a:p>
            <a:pPr>
              <a:defRPr/>
            </a:pPr>
            <a:fld id="{40E424D6-067E-314E-AD35-EE4F67C3A0B7}"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6"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292534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9817F24-9A4F-E549-87DA-530249EC0BF5}" type="slidenum">
              <a:rPr lang="fr-FR"/>
              <a:pPr>
                <a:defRPr/>
              </a:pPr>
              <a:t>‹N°›</a:t>
            </a:fld>
            <a:endParaRPr lang="fr-FR"/>
          </a:p>
        </p:txBody>
      </p:sp>
      <p:sp>
        <p:nvSpPr>
          <p:cNvPr id="6"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7"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348592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8DD9252-4AAC-9649-9165-1B3FE9BDE0FE}" type="slidenum">
              <a:rPr lang="fr-FR"/>
              <a:pPr>
                <a:defRPr/>
              </a:pPr>
              <a:t>‹N°›</a:t>
            </a:fld>
            <a:endParaRPr lang="fr-FR"/>
          </a:p>
        </p:txBody>
      </p:sp>
      <p:sp>
        <p:nvSpPr>
          <p:cNvPr id="8"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9"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287247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3E690969-AC48-1A49-BD33-5AE68BFCD2DB}" type="slidenum">
              <a:rPr lang="fr-FR"/>
              <a:pPr>
                <a:defRPr/>
              </a:pPr>
              <a:t>‹N°›</a:t>
            </a:fld>
            <a:endParaRPr lang="fr-FR"/>
          </a:p>
        </p:txBody>
      </p:sp>
      <p:sp>
        <p:nvSpPr>
          <p:cNvPr id="4"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5"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148696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366C2BB-1652-8146-A5F3-5D78EDDCEC7E}" type="slidenum">
              <a:rPr lang="fr-FR"/>
              <a:pPr>
                <a:defRPr/>
              </a:pPr>
              <a:t>‹N°›</a:t>
            </a:fld>
            <a:endParaRPr lang="fr-FR"/>
          </a:p>
        </p:txBody>
      </p:sp>
      <p:sp>
        <p:nvSpPr>
          <p:cNvPr id="3"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4"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1519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3737FAA3-25E5-D949-9F7E-DF9FA1292EF4}" type="slidenum">
              <a:rPr lang="fr-FR"/>
              <a:pPr>
                <a:defRPr/>
              </a:pPr>
              <a:t>‹N°›</a:t>
            </a:fld>
            <a:endParaRPr lang="fr-FR"/>
          </a:p>
        </p:txBody>
      </p:sp>
      <p:sp>
        <p:nvSpPr>
          <p:cNvPr id="6" name="Footer Placeholder 4"/>
          <p:cNvSpPr>
            <a:spLocks noGrp="1"/>
          </p:cNvSpPr>
          <p:nvPr>
            <p:ph type="ftr" sz="quarter" idx="15"/>
          </p:nvPr>
        </p:nvSpPr>
        <p:spPr/>
        <p:txBody>
          <a:bodyPr/>
          <a:lstStyle>
            <a:lvl1pPr>
              <a:defRPr/>
            </a:lvl1pPr>
          </a:lstStyle>
          <a:p>
            <a:pPr>
              <a:defRPr/>
            </a:pPr>
            <a:r>
              <a:rPr lang="fr-BE"/>
              <a:t>Variations sur les droits de l’enfant - Mars 2023</a:t>
            </a:r>
            <a:endParaRPr lang="fr-FR"/>
          </a:p>
        </p:txBody>
      </p:sp>
      <p:sp>
        <p:nvSpPr>
          <p:cNvPr id="7" name="Date Placeholder 3"/>
          <p:cNvSpPr>
            <a:spLocks noGrp="1"/>
          </p:cNvSpPr>
          <p:nvPr>
            <p:ph type="dt" sz="half" idx="16"/>
          </p:nvPr>
        </p:nvSpPr>
        <p:spPr/>
        <p:txBody>
          <a:bodyPr/>
          <a:lstStyle>
            <a:lvl1pPr>
              <a:defRPr/>
            </a:lvl1pPr>
          </a:lstStyle>
          <a:p>
            <a:pPr>
              <a:defRPr/>
            </a:pPr>
            <a:endParaRPr lang="fr-FR"/>
          </a:p>
        </p:txBody>
      </p:sp>
    </p:spTree>
    <p:extLst>
      <p:ext uri="{BB962C8B-B14F-4D97-AF65-F5344CB8AC3E}">
        <p14:creationId xmlns:p14="http://schemas.microsoft.com/office/powerpoint/2010/main" val="1245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Slide Number Placeholder 5"/>
          <p:cNvSpPr>
            <a:spLocks noGrp="1"/>
          </p:cNvSpPr>
          <p:nvPr>
            <p:ph type="sldNum" sz="quarter" idx="10"/>
          </p:nvPr>
        </p:nvSpPr>
        <p:spPr>
          <a:ln/>
        </p:spPr>
        <p:txBody>
          <a:bodyPr/>
          <a:lstStyle>
            <a:lvl1pPr>
              <a:defRPr/>
            </a:lvl1pPr>
          </a:lstStyle>
          <a:p>
            <a:pPr>
              <a:defRPr/>
            </a:pPr>
            <a:fld id="{5F722932-E2F7-B341-BA4A-6ABABE5ABC23}" type="slidenum">
              <a:rPr lang="fr-FR"/>
              <a:pPr>
                <a:defRPr/>
              </a:pPr>
              <a:t>‹N°›</a:t>
            </a:fld>
            <a:endParaRPr lang="fr-FR"/>
          </a:p>
        </p:txBody>
      </p:sp>
      <p:sp>
        <p:nvSpPr>
          <p:cNvPr id="6" name="Footer Placeholder 4"/>
          <p:cNvSpPr>
            <a:spLocks noGrp="1"/>
          </p:cNvSpPr>
          <p:nvPr>
            <p:ph type="ftr" sz="quarter" idx="11"/>
          </p:nvPr>
        </p:nvSpPr>
        <p:spPr/>
        <p:txBody>
          <a:bodyPr/>
          <a:lstStyle>
            <a:lvl1pPr>
              <a:defRPr/>
            </a:lvl1pPr>
          </a:lstStyle>
          <a:p>
            <a:pPr>
              <a:defRPr/>
            </a:pPr>
            <a:r>
              <a:rPr lang="fr-BE"/>
              <a:t>Variations sur les droits de l’enfant - Mars 2023</a:t>
            </a:r>
            <a:endParaRPr lang="fr-FR"/>
          </a:p>
        </p:txBody>
      </p:sp>
      <p:sp>
        <p:nvSpPr>
          <p:cNvPr id="7" name="Date Placeholder 3"/>
          <p:cNvSpPr>
            <a:spLocks noGrp="1"/>
          </p:cNvSpPr>
          <p:nvPr>
            <p:ph type="dt" sz="half" idx="12"/>
          </p:nvPr>
        </p:nvSpPr>
        <p:spPr/>
        <p:txBody>
          <a:bodyPr/>
          <a:lstStyle>
            <a:lvl1pPr>
              <a:defRPr/>
            </a:lvl1pPr>
          </a:lstStyle>
          <a:p>
            <a:pPr>
              <a:defRPr/>
            </a:pPr>
            <a:endParaRPr lang="fr-FR"/>
          </a:p>
        </p:txBody>
      </p:sp>
    </p:spTree>
    <p:extLst>
      <p:ext uri="{BB962C8B-B14F-4D97-AF65-F5344CB8AC3E}">
        <p14:creationId xmlns:p14="http://schemas.microsoft.com/office/powerpoint/2010/main" val="281253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sz="1800" smtClean="0">
                <a:solidFill>
                  <a:srgbClr val="FFFFFF"/>
                </a:solidFill>
                <a:cs typeface="+mn-cs"/>
              </a:defRPr>
            </a:lvl1pPr>
          </a:lstStyle>
          <a:p>
            <a:pPr>
              <a:defRPr/>
            </a:pPr>
            <a:fld id="{5BF6A0E1-3DCE-A94D-AD29-5462D3FC0C4D}" type="slidenum">
              <a:rPr lang="fr-FR"/>
              <a:pPr>
                <a:defRPr/>
              </a:pPr>
              <a:t>‹N°›</a:t>
            </a:fld>
            <a:endParaRPr lang="fr-F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2"/>
                </a:solidFill>
                <a:cs typeface="+mn-cs"/>
              </a:defRPr>
            </a:lvl1pPr>
          </a:lstStyle>
          <a:p>
            <a:pPr>
              <a:defRPr/>
            </a:pPr>
            <a:r>
              <a:rPr lang="fr-BE"/>
              <a:t>Variations sur les droits de l’enfant - Mars 2023</a:t>
            </a:r>
            <a:endParaRPr lang="fr-F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hangingPunct="1">
              <a:defRPr sz="1200">
                <a:solidFill>
                  <a:schemeClr val="bg2"/>
                </a:solidFill>
                <a:latin typeface="Times New Roman" pitchFamily="18" charset="0"/>
                <a:ea typeface="+mn-ea"/>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dt="0"/>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indicators.ohchr.org/"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ohchr.org/EN/HRBodies/CRC/Pages/Membership.aspx"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quotefancy.com/eglantyne-jebb-quo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violenceagainstchildren.un.org/content/homepag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ohchr.org/EN/HRBodies/CRC/StudyChildrenDeprivedLiberty/Pages/Index.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a:xfrm>
            <a:off x="107950" y="1700213"/>
            <a:ext cx="8388350" cy="2878137"/>
          </a:xfrm>
        </p:spPr>
        <p:txBody>
          <a:bodyPr wrap="square" numCol="1" anchorCtr="0" compatLnSpc="1">
            <a:prstTxWarp prst="textNoShape">
              <a:avLst/>
            </a:prstTxWarp>
          </a:bodyPr>
          <a:lstStyle/>
          <a:p>
            <a:pPr algn="ctr" eaLnBrk="1" hangingPunct="1">
              <a:defRPr/>
            </a:pPr>
            <a:r>
              <a:rPr lang="fr-BE" dirty="0"/>
              <a:t>Variations sur les droits de l’enfant</a:t>
            </a:r>
            <a:br>
              <a:rPr lang="fr-CH" sz="3600" b="1" dirty="0">
                <a:solidFill>
                  <a:srgbClr val="923882"/>
                </a:solidFill>
                <a:effectLst>
                  <a:outerShdw blurRad="38100" dist="38100" dir="2700000" algn="tl">
                    <a:srgbClr val="DDDDDD"/>
                  </a:outerShdw>
                </a:effectLst>
                <a:latin typeface="Gill Sans MT"/>
                <a:cs typeface="Gill Sans MT"/>
              </a:rPr>
            </a:br>
            <a:r>
              <a:rPr lang="fr-CH" sz="2800" b="1" dirty="0">
                <a:solidFill>
                  <a:srgbClr val="923882"/>
                </a:solidFill>
                <a:effectLst>
                  <a:outerShdw blurRad="38100" dist="38100" dir="2700000" algn="tl">
                    <a:srgbClr val="DDDDDD"/>
                  </a:outerShdw>
                </a:effectLst>
                <a:latin typeface="Gill Sans MT"/>
                <a:cs typeface="Gill Sans MT"/>
              </a:rPr>
              <a:t>Emergence – Complexité - Contrôle</a:t>
            </a:r>
            <a:endParaRPr lang="fr-BE" sz="3600" dirty="0">
              <a:solidFill>
                <a:srgbClr val="923882"/>
              </a:solidFill>
              <a:latin typeface="Gill Sans MT"/>
              <a:cs typeface="Gill Sans MT"/>
            </a:endParaRPr>
          </a:p>
        </p:txBody>
      </p:sp>
      <p:sp>
        <p:nvSpPr>
          <p:cNvPr id="15362" name="Rectangle 1027"/>
          <p:cNvSpPr>
            <a:spLocks noGrp="1" noChangeArrowheads="1"/>
          </p:cNvSpPr>
          <p:nvPr>
            <p:ph type="subTitle" idx="1"/>
          </p:nvPr>
        </p:nvSpPr>
        <p:spPr>
          <a:xfrm>
            <a:off x="1672448" y="5013176"/>
            <a:ext cx="2736551" cy="1473200"/>
          </a:xfrm>
        </p:spPr>
        <p:txBody>
          <a:bodyPr>
            <a:normAutofit fontScale="85000" lnSpcReduction="20000"/>
          </a:bodyPr>
          <a:lstStyle/>
          <a:p>
            <a:pPr algn="ctr" eaLnBrk="1" hangingPunct="1">
              <a:lnSpc>
                <a:spcPct val="90000"/>
              </a:lnSpc>
            </a:pPr>
            <a:endParaRPr lang="fr-BE" dirty="0">
              <a:solidFill>
                <a:schemeClr val="tx1"/>
              </a:solidFill>
              <a:latin typeface="Calibri" charset="0"/>
            </a:endParaRPr>
          </a:p>
          <a:p>
            <a:pPr eaLnBrk="1" hangingPunct="1">
              <a:lnSpc>
                <a:spcPct val="90000"/>
              </a:lnSpc>
            </a:pPr>
            <a:r>
              <a:rPr lang="fr-BE" dirty="0">
                <a:solidFill>
                  <a:schemeClr val="tx1"/>
                </a:solidFill>
                <a:latin typeface="Calibri" charset="0"/>
                <a:cs typeface="Calibri" charset="0"/>
              </a:rPr>
              <a:t>Benoît Van Keirsbilck</a:t>
            </a:r>
          </a:p>
          <a:p>
            <a:pPr eaLnBrk="1" hangingPunct="1">
              <a:lnSpc>
                <a:spcPct val="90000"/>
              </a:lnSpc>
            </a:pPr>
            <a:r>
              <a:rPr lang="fr-BE" dirty="0">
                <a:solidFill>
                  <a:schemeClr val="tx1"/>
                </a:solidFill>
                <a:latin typeface="Calibri" charset="0"/>
                <a:cs typeface="Calibri" charset="0"/>
              </a:rPr>
              <a:t>DEI - Belgique / </a:t>
            </a:r>
          </a:p>
          <a:p>
            <a:pPr eaLnBrk="1" hangingPunct="1">
              <a:lnSpc>
                <a:spcPct val="90000"/>
              </a:lnSpc>
            </a:pPr>
            <a:r>
              <a:rPr lang="fr-BE" dirty="0">
                <a:solidFill>
                  <a:schemeClr val="tx1"/>
                </a:solidFill>
                <a:latin typeface="Calibri" charset="0"/>
                <a:cs typeface="Calibri" charset="0"/>
              </a:rPr>
              <a:t>Membre du Comité des droits de l’enfant des NU</a:t>
            </a:r>
          </a:p>
          <a:p>
            <a:pPr eaLnBrk="1" hangingPunct="1">
              <a:lnSpc>
                <a:spcPct val="90000"/>
              </a:lnSpc>
            </a:pPr>
            <a:r>
              <a:rPr lang="fr-BE" b="1" dirty="0">
                <a:solidFill>
                  <a:schemeClr val="tx1"/>
                </a:solidFill>
                <a:latin typeface="Calibri" charset="0"/>
                <a:cs typeface="Calibri" charset="0"/>
              </a:rPr>
              <a:t>MARS 2023</a:t>
            </a:r>
          </a:p>
        </p:txBody>
      </p:sp>
      <p:sp>
        <p:nvSpPr>
          <p:cNvPr id="15365" name="Espace réservé du pied de page 3"/>
          <p:cNvSpPr>
            <a:spLocks noGrp="1"/>
          </p:cNvSpPr>
          <p:nvPr>
            <p:ph type="ftr" sz="quarter" idx="11"/>
          </p:nvPr>
        </p:nvSpPr>
        <p:spPr bwMode="auto">
          <a:xfrm rot="16200000">
            <a:off x="7844631" y="4115595"/>
            <a:ext cx="1914525" cy="684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fr-BE" sz="1300" b="1">
                <a:solidFill>
                  <a:schemeClr val="bg2"/>
                </a:solidFill>
                <a:latin typeface="Calibri" charset="0"/>
                <a:cs typeface="Calibri" charset="0"/>
              </a:rPr>
              <a:t>Variations sur les droits de l’enfant - Mars 2023</a:t>
            </a:r>
            <a:endParaRPr lang="fr-FR" sz="1300" b="1" dirty="0">
              <a:solidFill>
                <a:schemeClr val="bg2"/>
              </a:solidFill>
              <a:latin typeface="Calibri" charset="0"/>
              <a:cs typeface="Calibri" charset="0"/>
            </a:endParaRPr>
          </a:p>
        </p:txBody>
      </p:sp>
      <p:sp>
        <p:nvSpPr>
          <p:cNvPr id="2" name="Espace réservé du numéro de diapositive 1">
            <a:extLst>
              <a:ext uri="{FF2B5EF4-FFF2-40B4-BE49-F238E27FC236}">
                <a16:creationId xmlns:a16="http://schemas.microsoft.com/office/drawing/2014/main" id="{893CB9B6-11BB-4E7C-8AE7-3A795B78D89B}"/>
              </a:ext>
            </a:extLst>
          </p:cNvPr>
          <p:cNvSpPr>
            <a:spLocks noGrp="1"/>
          </p:cNvSpPr>
          <p:nvPr>
            <p:ph type="sldNum" sz="quarter" idx="10"/>
          </p:nvPr>
        </p:nvSpPr>
        <p:spPr/>
        <p:txBody>
          <a:bodyPr/>
          <a:lstStyle/>
          <a:p>
            <a:pPr>
              <a:defRPr/>
            </a:pPr>
            <a:fld id="{F7C8C16F-C609-B042-8E63-FF1D82DE5930}" type="slidenum">
              <a:rPr lang="fr-FR" smtClean="0"/>
              <a:pPr>
                <a:defRPr/>
              </a:pPr>
              <a:t>1</a:t>
            </a:fld>
            <a:endParaRPr lang="fr-FR"/>
          </a:p>
        </p:txBody>
      </p:sp>
      <p:pic>
        <p:nvPicPr>
          <p:cNvPr id="4" name="Image 3">
            <a:extLst>
              <a:ext uri="{FF2B5EF4-FFF2-40B4-BE49-F238E27FC236}">
                <a16:creationId xmlns:a16="http://schemas.microsoft.com/office/drawing/2014/main" id="{BB6DFB9F-2F70-4CFD-87DD-75DF38A1DF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5504687"/>
            <a:ext cx="3633223" cy="1030226"/>
          </a:xfrm>
          <a:prstGeom prst="rect">
            <a:avLst/>
          </a:prstGeom>
        </p:spPr>
      </p:pic>
      <p:sp>
        <p:nvSpPr>
          <p:cNvPr id="9" name="object 40">
            <a:extLst>
              <a:ext uri="{FF2B5EF4-FFF2-40B4-BE49-F238E27FC236}">
                <a16:creationId xmlns:a16="http://schemas.microsoft.com/office/drawing/2014/main" id="{CFD58D2B-161B-4985-B879-BA6A2D9A84A8}"/>
              </a:ext>
            </a:extLst>
          </p:cNvPr>
          <p:cNvSpPr/>
          <p:nvPr/>
        </p:nvSpPr>
        <p:spPr>
          <a:xfrm>
            <a:off x="174412" y="5129755"/>
            <a:ext cx="1498036" cy="1240041"/>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315828" y="2412955"/>
            <a:ext cx="7721810" cy="3786358"/>
          </a:xfrm>
          <a:prstGeom prst="rect">
            <a:avLst/>
          </a:prstGeom>
        </p:spPr>
        <p:txBody>
          <a:bodyPr vert="horz" wrap="square" lIns="0" tIns="0" rIns="0" bIns="0" rtlCol="0">
            <a:spAutoFit/>
          </a:bodyPr>
          <a:lstStyle/>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1978 : la Pologne propose un </a:t>
            </a:r>
            <a:r>
              <a:rPr lang="fr-BE" b="1" spc="-195" dirty="0">
                <a:solidFill>
                  <a:srgbClr val="FFC000"/>
                </a:solidFill>
                <a:latin typeface="+mj-lt"/>
                <a:cs typeface="Arial Narrow"/>
              </a:rPr>
              <a:t>projet de Convention relative aux droits de l'enfant </a:t>
            </a:r>
            <a:r>
              <a:rPr lang="fr-BE" spc="-195" dirty="0">
                <a:solidFill>
                  <a:srgbClr val="79277C"/>
                </a:solidFill>
                <a:latin typeface="+mj-lt"/>
                <a:cs typeface="Arial Narrow"/>
              </a:rPr>
              <a:t>(situation des enfants de l'après-guerre et reconnaissance de l'action de Janusz Korczak); volonté d'adopter ce texte durant l'Année internationale de l'enfant</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1979 : Année internationale de l'enfant : mise sur pied d'un </a:t>
            </a:r>
            <a:r>
              <a:rPr lang="fr-BE" spc="-195" dirty="0">
                <a:solidFill>
                  <a:srgbClr val="FFC000"/>
                </a:solidFill>
                <a:latin typeface="+mj-lt"/>
                <a:cs typeface="Arial Narrow"/>
              </a:rPr>
              <a:t>groupe </a:t>
            </a:r>
            <a:r>
              <a:rPr lang="fr-BE" spc="-195" dirty="0" err="1">
                <a:solidFill>
                  <a:srgbClr val="FFC000"/>
                </a:solidFill>
                <a:latin typeface="+mj-lt"/>
                <a:cs typeface="Arial Narrow"/>
              </a:rPr>
              <a:t>ad-hoc</a:t>
            </a:r>
            <a:r>
              <a:rPr lang="fr-BE" spc="-195" dirty="0">
                <a:solidFill>
                  <a:srgbClr val="FFC000"/>
                </a:solidFill>
                <a:latin typeface="+mj-lt"/>
                <a:cs typeface="Arial Narrow"/>
              </a:rPr>
              <a:t> </a:t>
            </a:r>
            <a:r>
              <a:rPr lang="fr-BE" spc="-195" dirty="0">
                <a:solidFill>
                  <a:srgbClr val="79277C"/>
                </a:solidFill>
                <a:latin typeface="+mj-lt"/>
                <a:cs typeface="Arial Narrow"/>
              </a:rPr>
              <a:t>pour la Convention </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1979 : Création à Genève par Nigel </a:t>
            </a:r>
            <a:r>
              <a:rPr lang="fr-BE" spc="-195" dirty="0" err="1">
                <a:solidFill>
                  <a:srgbClr val="79277C"/>
                </a:solidFill>
                <a:latin typeface="+mj-lt"/>
                <a:cs typeface="Arial Narrow"/>
              </a:rPr>
              <a:t>Canwell</a:t>
            </a:r>
            <a:r>
              <a:rPr lang="fr-BE" spc="-195" dirty="0">
                <a:solidFill>
                  <a:srgbClr val="79277C"/>
                </a:solidFill>
                <a:latin typeface="+mj-lt"/>
                <a:cs typeface="Arial Narrow"/>
              </a:rPr>
              <a:t> et J. </a:t>
            </a:r>
            <a:r>
              <a:rPr lang="fr-BE" spc="-195" dirty="0" err="1">
                <a:solidFill>
                  <a:srgbClr val="79277C"/>
                </a:solidFill>
                <a:latin typeface="+mj-lt"/>
                <a:cs typeface="Arial Narrow"/>
              </a:rPr>
              <a:t>Moerman</a:t>
            </a:r>
            <a:r>
              <a:rPr lang="fr-BE" spc="-195" dirty="0">
                <a:solidFill>
                  <a:srgbClr val="79277C"/>
                </a:solidFill>
                <a:latin typeface="+mj-lt"/>
                <a:cs typeface="Arial Narrow"/>
              </a:rPr>
              <a:t> de "</a:t>
            </a:r>
            <a:r>
              <a:rPr lang="fr-BE" u="sng" spc="-195" dirty="0">
                <a:solidFill>
                  <a:srgbClr val="FFC000"/>
                </a:solidFill>
                <a:latin typeface="+mj-lt"/>
                <a:cs typeface="Arial Narrow"/>
              </a:rPr>
              <a:t>Défense des enfants - International</a:t>
            </a:r>
            <a:r>
              <a:rPr lang="fr-BE" spc="-195" dirty="0">
                <a:solidFill>
                  <a:srgbClr val="79277C"/>
                </a:solidFill>
                <a:latin typeface="+mj-lt"/>
                <a:cs typeface="Arial Narrow"/>
              </a:rPr>
              <a:t>" (DEI) pour participer à la rédaction de la CIDE</a:t>
            </a:r>
          </a:p>
        </p:txBody>
      </p:sp>
      <p:sp>
        <p:nvSpPr>
          <p:cNvPr id="40" name="object 40"/>
          <p:cNvSpPr txBox="1"/>
          <p:nvPr/>
        </p:nvSpPr>
        <p:spPr>
          <a:xfrm>
            <a:off x="1900502" y="1221472"/>
            <a:ext cx="538289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Quelques dates clé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A79DB5F6-EF71-4017-8C11-B6CC8E909E13}"/>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05D5FC37-40FB-4C04-BB7F-9A143E68FC4E}"/>
              </a:ext>
            </a:extLst>
          </p:cNvPr>
          <p:cNvSpPr>
            <a:spLocks noGrp="1"/>
          </p:cNvSpPr>
          <p:nvPr>
            <p:ph type="sldNum" sz="quarter" idx="10"/>
          </p:nvPr>
        </p:nvSpPr>
        <p:spPr/>
        <p:txBody>
          <a:bodyPr/>
          <a:lstStyle/>
          <a:p>
            <a:pPr>
              <a:defRPr/>
            </a:pPr>
            <a:fld id="{849D2EA8-FBFE-E642-9AF6-F5E055BC8A8B}" type="slidenum">
              <a:rPr lang="fr-FR" smtClean="0"/>
              <a:pPr>
                <a:defRPr/>
              </a:pPr>
              <a:t>10</a:t>
            </a:fld>
            <a:endParaRPr lang="fr-FR"/>
          </a:p>
        </p:txBody>
      </p:sp>
    </p:spTree>
    <p:extLst>
      <p:ext uri="{BB962C8B-B14F-4D97-AF65-F5344CB8AC3E}">
        <p14:creationId xmlns:p14="http://schemas.microsoft.com/office/powerpoint/2010/main" val="332871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315828" y="2412955"/>
            <a:ext cx="7848712" cy="3715569"/>
          </a:xfrm>
          <a:prstGeom prst="rect">
            <a:avLst/>
          </a:prstGeom>
        </p:spPr>
        <p:txBody>
          <a:bodyPr vert="horz" wrap="square" lIns="0" tIns="0" rIns="0" bIns="0" rtlCol="0">
            <a:spAutoFit/>
          </a:bodyPr>
          <a:lstStyle/>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1983 : Mise sur pied à l'initiative de DEI, du BICE et de STC du </a:t>
            </a:r>
            <a:r>
              <a:rPr lang="fr-BE" spc="-195" dirty="0">
                <a:solidFill>
                  <a:srgbClr val="FFC000"/>
                </a:solidFill>
                <a:latin typeface="+mj-lt"/>
                <a:cs typeface="Arial Narrow"/>
              </a:rPr>
              <a:t>Groupe des ONG pour la CIDE – devenu récemment « Child </a:t>
            </a:r>
            <a:r>
              <a:rPr lang="fr-BE" spc="-195" dirty="0" err="1">
                <a:solidFill>
                  <a:srgbClr val="FFC000"/>
                </a:solidFill>
                <a:latin typeface="+mj-lt"/>
                <a:cs typeface="Arial Narrow"/>
              </a:rPr>
              <a:t>Rights</a:t>
            </a:r>
            <a:r>
              <a:rPr lang="fr-BE" spc="-195" dirty="0">
                <a:solidFill>
                  <a:srgbClr val="FFC000"/>
                </a:solidFill>
                <a:latin typeface="+mj-lt"/>
                <a:cs typeface="Arial Narrow"/>
              </a:rPr>
              <a:t> </a:t>
            </a:r>
            <a:r>
              <a:rPr lang="fr-BE" spc="-195" dirty="0" err="1">
                <a:solidFill>
                  <a:srgbClr val="FFC000"/>
                </a:solidFill>
                <a:latin typeface="+mj-lt"/>
                <a:cs typeface="Arial Narrow"/>
              </a:rPr>
              <a:t>Connect</a:t>
            </a:r>
            <a:r>
              <a:rPr lang="fr-BE" spc="-195" dirty="0">
                <a:solidFill>
                  <a:srgbClr val="FFC000"/>
                </a:solidFill>
                <a:latin typeface="+mj-lt"/>
                <a:cs typeface="Arial Narrow"/>
              </a:rPr>
              <a:t> »</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1989 : Adoption par les Nations-Unies, le </a:t>
            </a:r>
            <a:r>
              <a:rPr lang="fr-BE" b="1" spc="-195" dirty="0">
                <a:solidFill>
                  <a:srgbClr val="FFC000"/>
                </a:solidFill>
                <a:latin typeface="+mj-lt"/>
                <a:cs typeface="Arial Narrow"/>
              </a:rPr>
              <a:t>20 novembre</a:t>
            </a:r>
            <a:r>
              <a:rPr lang="fr-BE" spc="-195" dirty="0">
                <a:solidFill>
                  <a:srgbClr val="79277C"/>
                </a:solidFill>
                <a:latin typeface="+mj-lt"/>
                <a:cs typeface="Arial Narrow"/>
              </a:rPr>
              <a:t>, à l'unanimité, de la Convention internationale des droits de l'enfant (tout être humain âgé de moins de 18 ans) (CIDE)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1990 : Entrée en vigueur de la CIDE le 2 septembre (à ce jour : 197 pays l'ont ratifiée - tous sauf USA) – </a:t>
            </a:r>
            <a:r>
              <a:rPr lang="fr-BE" sz="2000" spc="-195" dirty="0">
                <a:solidFill>
                  <a:srgbClr val="79277C"/>
                </a:solidFill>
                <a:latin typeface="+mj-lt"/>
                <a:cs typeface="Arial Narrow"/>
              </a:rPr>
              <a:t>dernières ratifications: Somalie et Soudan du Sud</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2000 : OPCS et OPAC – 2011 : OPIC</a:t>
            </a:r>
          </a:p>
        </p:txBody>
      </p:sp>
      <p:sp>
        <p:nvSpPr>
          <p:cNvPr id="40" name="object 40"/>
          <p:cNvSpPr txBox="1"/>
          <p:nvPr/>
        </p:nvSpPr>
        <p:spPr>
          <a:xfrm>
            <a:off x="1900502" y="1221472"/>
            <a:ext cx="538289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Quelques dates clé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7951DCFD-997B-49D8-BD77-E03B16F6B788}"/>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8C904CDE-DBDF-43F3-B8E1-D4F5A5F2F411}"/>
              </a:ext>
            </a:extLst>
          </p:cNvPr>
          <p:cNvSpPr>
            <a:spLocks noGrp="1"/>
          </p:cNvSpPr>
          <p:nvPr>
            <p:ph type="sldNum" sz="quarter" idx="10"/>
          </p:nvPr>
        </p:nvSpPr>
        <p:spPr/>
        <p:txBody>
          <a:bodyPr/>
          <a:lstStyle/>
          <a:p>
            <a:pPr>
              <a:defRPr/>
            </a:pPr>
            <a:fld id="{849D2EA8-FBFE-E642-9AF6-F5E055BC8A8B}" type="slidenum">
              <a:rPr lang="fr-FR" smtClean="0"/>
              <a:pPr>
                <a:defRPr/>
              </a:pPr>
              <a:t>11</a:t>
            </a:fld>
            <a:endParaRPr lang="fr-FR"/>
          </a:p>
        </p:txBody>
      </p:sp>
    </p:spTree>
    <p:extLst>
      <p:ext uri="{BB962C8B-B14F-4D97-AF65-F5344CB8AC3E}">
        <p14:creationId xmlns:p14="http://schemas.microsoft.com/office/powerpoint/2010/main" val="215505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746049" cy="3671133"/>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000" spc="-195" dirty="0">
                <a:solidFill>
                  <a:srgbClr val="79277C"/>
                </a:solidFill>
                <a:latin typeface="+mj-lt"/>
                <a:cs typeface="Arial Narrow"/>
              </a:rPr>
              <a:t>Droits de l’enfant versus droits des parents</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000" spc="-195" dirty="0">
                <a:solidFill>
                  <a:srgbClr val="79277C"/>
                </a:solidFill>
                <a:latin typeface="+mj-lt"/>
                <a:cs typeface="Arial Narrow"/>
              </a:rPr>
              <a:t>Définition de l’enfant : 18 ans sauf … </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000" spc="-195" dirty="0">
                <a:solidFill>
                  <a:srgbClr val="79277C"/>
                </a:solidFill>
                <a:latin typeface="+mj-lt"/>
                <a:cs typeface="Arial Narrow"/>
              </a:rPr>
              <a:t>L'âge minimum de « l’enfant » (IVG)</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000" spc="-195" dirty="0">
                <a:solidFill>
                  <a:srgbClr val="79277C"/>
                </a:solidFill>
                <a:latin typeface="+mj-lt"/>
                <a:cs typeface="Arial Narrow"/>
              </a:rPr>
              <a:t>Liberté de choisir une religion</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000" spc="-195" dirty="0">
                <a:solidFill>
                  <a:srgbClr val="79277C"/>
                </a:solidFill>
                <a:latin typeface="+mj-lt"/>
                <a:cs typeface="Arial Narrow"/>
              </a:rPr>
              <a:t>L’adoption (qui n'existe pas dans certains pays)</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000" spc="-195" dirty="0">
                <a:solidFill>
                  <a:srgbClr val="79277C"/>
                </a:solidFill>
                <a:latin typeface="+mj-lt"/>
                <a:cs typeface="Arial Narrow"/>
              </a:rPr>
              <a:t>L'âge minimum de participation en conflit armé: 15 ans </a:t>
            </a:r>
            <a:r>
              <a:rPr lang="fr-BE" spc="-195" dirty="0">
                <a:solidFill>
                  <a:srgbClr val="79277C"/>
                </a:solidFill>
                <a:latin typeface="+mj-lt"/>
                <a:cs typeface="Arial Narrow"/>
              </a:rPr>
              <a:t>(en 1990 : la Charte africaine: 18 ans;  en 2010 : OPAC:18 ans ) </a:t>
            </a:r>
            <a:endParaRPr lang="fr-BE" sz="3000" spc="-195" dirty="0">
              <a:solidFill>
                <a:srgbClr val="79277C"/>
              </a:solidFill>
              <a:latin typeface="+mj-lt"/>
              <a:cs typeface="Arial Narrow"/>
            </a:endParaRP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Les grandes controverses</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33B3FEC8-16F5-4866-93D9-4BC0E2AAA1A9}"/>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4970DF3F-8A2E-4287-9419-483FD0B227DC}"/>
              </a:ext>
            </a:extLst>
          </p:cNvPr>
          <p:cNvSpPr>
            <a:spLocks noGrp="1"/>
          </p:cNvSpPr>
          <p:nvPr>
            <p:ph type="sldNum" sz="quarter" idx="10"/>
          </p:nvPr>
        </p:nvSpPr>
        <p:spPr/>
        <p:txBody>
          <a:bodyPr/>
          <a:lstStyle/>
          <a:p>
            <a:pPr>
              <a:defRPr/>
            </a:pPr>
            <a:fld id="{849D2EA8-FBFE-E642-9AF6-F5E055BC8A8B}" type="slidenum">
              <a:rPr lang="fr-FR" smtClean="0"/>
              <a:pPr>
                <a:defRPr/>
              </a:pPr>
              <a:t>12</a:t>
            </a:fld>
            <a:endParaRPr lang="fr-FR"/>
          </a:p>
        </p:txBody>
      </p:sp>
    </p:spTree>
    <p:extLst>
      <p:ext uri="{BB962C8B-B14F-4D97-AF65-F5344CB8AC3E}">
        <p14:creationId xmlns:p14="http://schemas.microsoft.com/office/powerpoint/2010/main" val="162017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8000268" cy="3304046"/>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De tous les types (civils, politiques, économiques, sociaux, culturels) : une première</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Les 3 niveaux:</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Droits réaffirmés (nécessaire)</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Droits renforcés</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Droits spécifiques, voire nouveaux</a:t>
            </a:r>
          </a:p>
          <a:p>
            <a:pPr marL="1206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L’intérêt supérieur de l’enfant : notion souvent mal comprise</a:t>
            </a: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Spécificités de la CIDE</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722AAF99-5D28-4D01-B590-1B4BFE832FF1}"/>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490F779A-1752-4502-8747-8C0241B14738}"/>
              </a:ext>
            </a:extLst>
          </p:cNvPr>
          <p:cNvSpPr>
            <a:spLocks noGrp="1"/>
          </p:cNvSpPr>
          <p:nvPr>
            <p:ph type="sldNum" sz="quarter" idx="10"/>
          </p:nvPr>
        </p:nvSpPr>
        <p:spPr/>
        <p:txBody>
          <a:bodyPr/>
          <a:lstStyle/>
          <a:p>
            <a:pPr>
              <a:defRPr/>
            </a:pPr>
            <a:fld id="{849D2EA8-FBFE-E642-9AF6-F5E055BC8A8B}" type="slidenum">
              <a:rPr lang="fr-FR" smtClean="0"/>
              <a:pPr>
                <a:defRPr/>
              </a:pPr>
              <a:t>13</a:t>
            </a:fld>
            <a:endParaRPr lang="fr-FR"/>
          </a:p>
        </p:txBody>
      </p:sp>
    </p:spTree>
    <p:extLst>
      <p:ext uri="{BB962C8B-B14F-4D97-AF65-F5344CB8AC3E}">
        <p14:creationId xmlns:p14="http://schemas.microsoft.com/office/powerpoint/2010/main" val="387818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8669174" cy="2826223"/>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Les 4 principes :</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L’intérêt supérieur de l’enfant</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La non-discrimination</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La participation</a:t>
            </a:r>
          </a:p>
          <a:p>
            <a:pPr marL="5778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La vie, survie et le développement</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Mais pas de hiérarchie dans les droits</a:t>
            </a: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Le contenu de la CIDE</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14</a:t>
            </a:fld>
            <a:endParaRPr lang="fr-FR"/>
          </a:p>
        </p:txBody>
      </p:sp>
    </p:spTree>
    <p:extLst>
      <p:ext uri="{BB962C8B-B14F-4D97-AF65-F5344CB8AC3E}">
        <p14:creationId xmlns:p14="http://schemas.microsoft.com/office/powerpoint/2010/main" val="41143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618731" cy="4259692"/>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Les droits de l’enfant sont-ils mieux respectés?</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L’engagement de la Communauté internationale s’est-il concrétisé? (OMD -&gt; ODD -&gt; </a:t>
            </a:r>
            <a:r>
              <a:rPr lang="fr-BE" sz="2700" spc="-195" dirty="0" err="1">
                <a:solidFill>
                  <a:srgbClr val="79277C"/>
                </a:solidFill>
                <a:latin typeface="+mj-lt"/>
                <a:cs typeface="Arial Narrow"/>
              </a:rPr>
              <a:t>Children’s</a:t>
            </a:r>
            <a:r>
              <a:rPr lang="fr-BE" sz="2700" spc="-195" dirty="0">
                <a:solidFill>
                  <a:srgbClr val="79277C"/>
                </a:solidFill>
                <a:latin typeface="+mj-lt"/>
                <a:cs typeface="Arial Narrow"/>
              </a:rPr>
              <a:t> </a:t>
            </a:r>
            <a:r>
              <a:rPr lang="fr-BE" sz="2700" spc="-195" dirty="0" err="1">
                <a:solidFill>
                  <a:srgbClr val="79277C"/>
                </a:solidFill>
                <a:latin typeface="+mj-lt"/>
                <a:cs typeface="Arial Narrow"/>
              </a:rPr>
              <a:t>rights</a:t>
            </a:r>
            <a:r>
              <a:rPr lang="fr-BE" sz="2700" spc="-195" dirty="0">
                <a:solidFill>
                  <a:srgbClr val="79277C"/>
                </a:solidFill>
                <a:latin typeface="+mj-lt"/>
                <a:cs typeface="Arial Narrow"/>
              </a:rPr>
              <a:t> </a:t>
            </a:r>
            <a:r>
              <a:rPr lang="fr-BE" sz="2700" spc="-195" dirty="0" err="1">
                <a:solidFill>
                  <a:srgbClr val="79277C"/>
                </a:solidFill>
                <a:latin typeface="+mj-lt"/>
                <a:cs typeface="Arial Narrow"/>
              </a:rPr>
              <a:t>mainstreaming</a:t>
            </a:r>
            <a:r>
              <a:rPr lang="fr-BE" sz="2700" spc="-195" dirty="0">
                <a:solidFill>
                  <a:srgbClr val="79277C"/>
                </a:solidFill>
                <a:latin typeface="+mj-lt"/>
                <a:cs typeface="Arial Narrow"/>
              </a:rPr>
              <a:t> -&gt; future </a:t>
            </a:r>
            <a:r>
              <a:rPr lang="fr-BE" sz="2700" spc="-195" dirty="0" err="1">
                <a:solidFill>
                  <a:srgbClr val="79277C"/>
                </a:solidFill>
                <a:latin typeface="+mj-lt"/>
                <a:cs typeface="Arial Narrow"/>
              </a:rPr>
              <a:t>generations</a:t>
            </a:r>
            <a:r>
              <a:rPr lang="fr-BE" sz="2700" spc="-195" dirty="0">
                <a:solidFill>
                  <a:srgbClr val="79277C"/>
                </a:solidFill>
                <a:latin typeface="+mj-lt"/>
                <a:cs typeface="Arial Narrow"/>
              </a:rPr>
              <a:t>)</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Les enfants sont-ils mieux pris au sérieux?</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Leur voix est-elle entendue? Même quand elle dérange?</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Les droits de l’enfants sont-ils devenus adultes? </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Sont-ils une véritable branche du droit?</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Les enfants ont-ils les moyens de défendre leurs droits?</a:t>
            </a: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33 ans après …</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15</a:t>
            </a:fld>
            <a:endParaRPr lang="fr-FR"/>
          </a:p>
        </p:txBody>
      </p:sp>
    </p:spTree>
    <p:extLst>
      <p:ext uri="{BB962C8B-B14F-4D97-AF65-F5344CB8AC3E}">
        <p14:creationId xmlns:p14="http://schemas.microsoft.com/office/powerpoint/2010/main" val="286193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8669174" cy="4211089"/>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D’anciennes questions sous des jours nouveaux:</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L’adoption internationale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La désinstitutionalisation</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De nouveaux droits à inventer? Des questions émergentes?</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Environnement numérique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L’environnement et les changements climatiques?</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L’adoption de nouveaux protocoles?</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Droit à l’éducation / privation de liberté / droit à l’identité / </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Accès à la justice</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pc="-195" dirty="0">
                <a:solidFill>
                  <a:srgbClr val="79277C"/>
                </a:solidFill>
                <a:latin typeface="+mj-lt"/>
                <a:cs typeface="Arial Narrow"/>
              </a:rPr>
              <a:t>Des générations futures à défendre?</a:t>
            </a: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Et le futur … </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16</a:t>
            </a:fld>
            <a:endParaRPr lang="fr-FR"/>
          </a:p>
        </p:txBody>
      </p:sp>
    </p:spTree>
    <p:extLst>
      <p:ext uri="{BB962C8B-B14F-4D97-AF65-F5344CB8AC3E}">
        <p14:creationId xmlns:p14="http://schemas.microsoft.com/office/powerpoint/2010/main" val="377245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 peu de complexité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17</a:t>
            </a:fld>
            <a:endParaRPr lang="fr-FR"/>
          </a:p>
        </p:txBody>
      </p:sp>
    </p:spTree>
    <p:extLst>
      <p:ext uri="{BB962C8B-B14F-4D97-AF65-F5344CB8AC3E}">
        <p14:creationId xmlns:p14="http://schemas.microsoft.com/office/powerpoint/2010/main" val="330534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p:nvPr/>
        </p:nvSpPr>
        <p:spPr>
          <a:xfrm>
            <a:off x="5445379" y="2979687"/>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9" name="object 39"/>
          <p:cNvSpPr/>
          <p:nvPr/>
        </p:nvSpPr>
        <p:spPr>
          <a:xfrm>
            <a:off x="6724362" y="2387172"/>
            <a:ext cx="2281238" cy="2927350"/>
          </a:xfrm>
          <a:custGeom>
            <a:avLst/>
            <a:gdLst/>
            <a:ahLst/>
            <a:cxnLst/>
            <a:rect l="l" t="t" r="r" b="b"/>
            <a:pathLst>
              <a:path w="4562475" h="5854700">
                <a:moveTo>
                  <a:pt x="0" y="5269923"/>
                </a:moveTo>
                <a:lnTo>
                  <a:pt x="0" y="5507515"/>
                </a:lnTo>
                <a:lnTo>
                  <a:pt x="4044" y="5549647"/>
                </a:lnTo>
                <a:lnTo>
                  <a:pt x="9176" y="5589448"/>
                </a:lnTo>
                <a:lnTo>
                  <a:pt x="15611" y="5629276"/>
                </a:lnTo>
                <a:lnTo>
                  <a:pt x="23450" y="5669316"/>
                </a:lnTo>
                <a:lnTo>
                  <a:pt x="32620" y="5709006"/>
                </a:lnTo>
                <a:lnTo>
                  <a:pt x="46539" y="5754736"/>
                </a:lnTo>
                <a:lnTo>
                  <a:pt x="68364" y="5794168"/>
                </a:lnTo>
                <a:lnTo>
                  <a:pt x="95664" y="5809002"/>
                </a:lnTo>
                <a:lnTo>
                  <a:pt x="103568" y="5808870"/>
                </a:lnTo>
                <a:lnTo>
                  <a:pt x="140389" y="5792987"/>
                </a:lnTo>
                <a:lnTo>
                  <a:pt x="174304" y="5764964"/>
                </a:lnTo>
                <a:lnTo>
                  <a:pt x="202958" y="5736201"/>
                </a:lnTo>
                <a:lnTo>
                  <a:pt x="234537" y="5703081"/>
                </a:lnTo>
                <a:lnTo>
                  <a:pt x="265656" y="5669496"/>
                </a:lnTo>
                <a:lnTo>
                  <a:pt x="296409" y="5635541"/>
                </a:lnTo>
                <a:lnTo>
                  <a:pt x="326891" y="5601311"/>
                </a:lnTo>
                <a:lnTo>
                  <a:pt x="463208" y="5446410"/>
                </a:lnTo>
                <a:lnTo>
                  <a:pt x="497576" y="5408363"/>
                </a:lnTo>
                <a:lnTo>
                  <a:pt x="547043" y="5356039"/>
                </a:lnTo>
                <a:lnTo>
                  <a:pt x="574276" y="5328819"/>
                </a:lnTo>
                <a:lnTo>
                  <a:pt x="601980" y="5302263"/>
                </a:lnTo>
                <a:lnTo>
                  <a:pt x="630183" y="5276398"/>
                </a:lnTo>
                <a:lnTo>
                  <a:pt x="658914" y="5251251"/>
                </a:lnTo>
                <a:lnTo>
                  <a:pt x="688203" y="5226850"/>
                </a:lnTo>
                <a:lnTo>
                  <a:pt x="748572" y="5180396"/>
                </a:lnTo>
                <a:lnTo>
                  <a:pt x="779710" y="5158397"/>
                </a:lnTo>
                <a:lnTo>
                  <a:pt x="811523" y="5137253"/>
                </a:lnTo>
                <a:lnTo>
                  <a:pt x="844039" y="5116991"/>
                </a:lnTo>
                <a:lnTo>
                  <a:pt x="877288" y="5097640"/>
                </a:lnTo>
                <a:lnTo>
                  <a:pt x="911300" y="5079226"/>
                </a:lnTo>
                <a:lnTo>
                  <a:pt x="946102" y="5061776"/>
                </a:lnTo>
                <a:lnTo>
                  <a:pt x="981725" y="5045319"/>
                </a:lnTo>
                <a:lnTo>
                  <a:pt x="1018198" y="5029881"/>
                </a:lnTo>
                <a:lnTo>
                  <a:pt x="1055550" y="5015489"/>
                </a:lnTo>
                <a:lnTo>
                  <a:pt x="1093809" y="5002171"/>
                </a:lnTo>
                <a:lnTo>
                  <a:pt x="1133006" y="4989955"/>
                </a:lnTo>
                <a:lnTo>
                  <a:pt x="1171003" y="4983677"/>
                </a:lnTo>
                <a:lnTo>
                  <a:pt x="1182712" y="4983509"/>
                </a:lnTo>
                <a:lnTo>
                  <a:pt x="1194043" y="4984382"/>
                </a:lnTo>
                <a:lnTo>
                  <a:pt x="1236796" y="4999215"/>
                </a:lnTo>
                <a:lnTo>
                  <a:pt x="1267849" y="5023558"/>
                </a:lnTo>
                <a:lnTo>
                  <a:pt x="1330547" y="5090362"/>
                </a:lnTo>
                <a:lnTo>
                  <a:pt x="1383863" y="5144555"/>
                </a:lnTo>
                <a:lnTo>
                  <a:pt x="1438286" y="5196989"/>
                </a:lnTo>
                <a:lnTo>
                  <a:pt x="1493826" y="5247636"/>
                </a:lnTo>
                <a:lnTo>
                  <a:pt x="1550492" y="5296466"/>
                </a:lnTo>
                <a:lnTo>
                  <a:pt x="1608294" y="5343450"/>
                </a:lnTo>
                <a:lnTo>
                  <a:pt x="1667242" y="5388560"/>
                </a:lnTo>
                <a:lnTo>
                  <a:pt x="1727343" y="5431766"/>
                </a:lnTo>
                <a:lnTo>
                  <a:pt x="1788609" y="5473039"/>
                </a:lnTo>
                <a:lnTo>
                  <a:pt x="1851049" y="5512351"/>
                </a:lnTo>
                <a:lnTo>
                  <a:pt x="1914671" y="5549673"/>
                </a:lnTo>
                <a:lnTo>
                  <a:pt x="1979486" y="5584975"/>
                </a:lnTo>
                <a:lnTo>
                  <a:pt x="2045503" y="5618228"/>
                </a:lnTo>
                <a:lnTo>
                  <a:pt x="2113368" y="5649675"/>
                </a:lnTo>
                <a:lnTo>
                  <a:pt x="2181179" y="5678474"/>
                </a:lnTo>
                <a:lnTo>
                  <a:pt x="2250858" y="5705408"/>
                </a:lnTo>
                <a:lnTo>
                  <a:pt x="2321776" y="5730177"/>
                </a:lnTo>
                <a:lnTo>
                  <a:pt x="2393944" y="5752753"/>
                </a:lnTo>
                <a:lnTo>
                  <a:pt x="2467370" y="5773107"/>
                </a:lnTo>
                <a:lnTo>
                  <a:pt x="2542064" y="5791209"/>
                </a:lnTo>
                <a:lnTo>
                  <a:pt x="2651462" y="5813529"/>
                </a:lnTo>
                <a:lnTo>
                  <a:pt x="2759863" y="5831021"/>
                </a:lnTo>
                <a:lnTo>
                  <a:pt x="2867257" y="5843703"/>
                </a:lnTo>
                <a:lnTo>
                  <a:pt x="2973637" y="5851591"/>
                </a:lnTo>
                <a:lnTo>
                  <a:pt x="3078995" y="5854703"/>
                </a:lnTo>
                <a:lnTo>
                  <a:pt x="3183322" y="5853057"/>
                </a:lnTo>
                <a:lnTo>
                  <a:pt x="3286611" y="5846671"/>
                </a:lnTo>
                <a:lnTo>
                  <a:pt x="3388854" y="5835561"/>
                </a:lnTo>
                <a:lnTo>
                  <a:pt x="3490042" y="5819746"/>
                </a:lnTo>
                <a:lnTo>
                  <a:pt x="3590167" y="5799242"/>
                </a:lnTo>
                <a:lnTo>
                  <a:pt x="3689222" y="5774068"/>
                </a:lnTo>
                <a:lnTo>
                  <a:pt x="3787198" y="5744241"/>
                </a:lnTo>
                <a:lnTo>
                  <a:pt x="3884088" y="5709779"/>
                </a:lnTo>
                <a:lnTo>
                  <a:pt x="3979882" y="5670698"/>
                </a:lnTo>
                <a:lnTo>
                  <a:pt x="4074574" y="5627017"/>
                </a:lnTo>
                <a:lnTo>
                  <a:pt x="4168155" y="5578753"/>
                </a:lnTo>
                <a:lnTo>
                  <a:pt x="4260617" y="5525924"/>
                </a:lnTo>
                <a:lnTo>
                  <a:pt x="4351952" y="5468547"/>
                </a:lnTo>
                <a:lnTo>
                  <a:pt x="4442152" y="5406639"/>
                </a:lnTo>
                <a:lnTo>
                  <a:pt x="4531209" y="5340219"/>
                </a:lnTo>
                <a:lnTo>
                  <a:pt x="4562474" y="5315007"/>
                </a:lnTo>
                <a:lnTo>
                  <a:pt x="4562474" y="533024"/>
                </a:lnTo>
                <a:lnTo>
                  <a:pt x="4465638" y="457955"/>
                </a:lnTo>
                <a:lnTo>
                  <a:pt x="4391409" y="405751"/>
                </a:lnTo>
                <a:lnTo>
                  <a:pt x="4315387" y="356472"/>
                </a:lnTo>
                <a:lnTo>
                  <a:pt x="4237556" y="310160"/>
                </a:lnTo>
                <a:lnTo>
                  <a:pt x="4157904" y="266858"/>
                </a:lnTo>
                <a:lnTo>
                  <a:pt x="4076415" y="226610"/>
                </a:lnTo>
                <a:lnTo>
                  <a:pt x="3993075" y="189458"/>
                </a:lnTo>
                <a:lnTo>
                  <a:pt x="3907871" y="155444"/>
                </a:lnTo>
                <a:lnTo>
                  <a:pt x="3820786" y="124613"/>
                </a:lnTo>
                <a:lnTo>
                  <a:pt x="3731808" y="97007"/>
                </a:lnTo>
                <a:lnTo>
                  <a:pt x="3640921" y="72668"/>
                </a:lnTo>
                <a:lnTo>
                  <a:pt x="3548112" y="51639"/>
                </a:lnTo>
                <a:lnTo>
                  <a:pt x="3453366" y="33964"/>
                </a:lnTo>
                <a:lnTo>
                  <a:pt x="3358505" y="19962"/>
                </a:lnTo>
                <a:lnTo>
                  <a:pt x="3264393" y="9638"/>
                </a:lnTo>
                <a:lnTo>
                  <a:pt x="3171039" y="2982"/>
                </a:lnTo>
                <a:lnTo>
                  <a:pt x="3078995" y="0"/>
                </a:lnTo>
                <a:lnTo>
                  <a:pt x="2986644" y="627"/>
                </a:lnTo>
                <a:lnTo>
                  <a:pt x="2895622" y="4907"/>
                </a:lnTo>
                <a:lnTo>
                  <a:pt x="2805396" y="12811"/>
                </a:lnTo>
                <a:lnTo>
                  <a:pt x="2715975" y="24328"/>
                </a:lnTo>
                <a:lnTo>
                  <a:pt x="2627369" y="39446"/>
                </a:lnTo>
                <a:lnTo>
                  <a:pt x="2539587" y="58155"/>
                </a:lnTo>
                <a:lnTo>
                  <a:pt x="2452638" y="80445"/>
                </a:lnTo>
                <a:lnTo>
                  <a:pt x="2366533" y="106303"/>
                </a:lnTo>
                <a:lnTo>
                  <a:pt x="2281280" y="135719"/>
                </a:lnTo>
                <a:lnTo>
                  <a:pt x="2196888" y="168683"/>
                </a:lnTo>
                <a:lnTo>
                  <a:pt x="2112731" y="205492"/>
                </a:lnTo>
                <a:lnTo>
                  <a:pt x="2030728" y="245209"/>
                </a:lnTo>
                <a:lnTo>
                  <a:pt x="1948978" y="288748"/>
                </a:lnTo>
                <a:lnTo>
                  <a:pt x="1868127" y="335792"/>
                </a:lnTo>
                <a:lnTo>
                  <a:pt x="1788185" y="386328"/>
                </a:lnTo>
                <a:lnTo>
                  <a:pt x="1709161" y="440346"/>
                </a:lnTo>
                <a:lnTo>
                  <a:pt x="1617689" y="507854"/>
                </a:lnTo>
                <a:lnTo>
                  <a:pt x="1530051" y="577896"/>
                </a:lnTo>
                <a:lnTo>
                  <a:pt x="1446203" y="650438"/>
                </a:lnTo>
                <a:lnTo>
                  <a:pt x="1366099" y="725442"/>
                </a:lnTo>
                <a:lnTo>
                  <a:pt x="1289697" y="802873"/>
                </a:lnTo>
                <a:lnTo>
                  <a:pt x="1216951" y="882695"/>
                </a:lnTo>
                <a:lnTo>
                  <a:pt x="1147817" y="964872"/>
                </a:lnTo>
                <a:lnTo>
                  <a:pt x="1082252" y="1049369"/>
                </a:lnTo>
                <a:lnTo>
                  <a:pt x="1020211" y="1136150"/>
                </a:lnTo>
                <a:lnTo>
                  <a:pt x="961650" y="1225178"/>
                </a:lnTo>
                <a:lnTo>
                  <a:pt x="906524" y="1316418"/>
                </a:lnTo>
                <a:lnTo>
                  <a:pt x="854789" y="1409834"/>
                </a:lnTo>
                <a:lnTo>
                  <a:pt x="806402" y="1505391"/>
                </a:lnTo>
                <a:lnTo>
                  <a:pt x="761317" y="1603052"/>
                </a:lnTo>
                <a:lnTo>
                  <a:pt x="719491" y="1702781"/>
                </a:lnTo>
                <a:lnTo>
                  <a:pt x="680879" y="1804544"/>
                </a:lnTo>
                <a:lnTo>
                  <a:pt x="645437" y="1908303"/>
                </a:lnTo>
                <a:lnTo>
                  <a:pt x="613121" y="2014023"/>
                </a:lnTo>
                <a:lnTo>
                  <a:pt x="583887" y="2121668"/>
                </a:lnTo>
                <a:lnTo>
                  <a:pt x="557691" y="2231203"/>
                </a:lnTo>
                <a:lnTo>
                  <a:pt x="544431" y="2293588"/>
                </a:lnTo>
                <a:lnTo>
                  <a:pt x="532480" y="2356029"/>
                </a:lnTo>
                <a:lnTo>
                  <a:pt x="531809" y="2359967"/>
                </a:lnTo>
                <a:lnTo>
                  <a:pt x="531809" y="3516135"/>
                </a:lnTo>
                <a:lnTo>
                  <a:pt x="531204" y="3528851"/>
                </a:lnTo>
                <a:lnTo>
                  <a:pt x="524746" y="3566958"/>
                </a:lnTo>
                <a:lnTo>
                  <a:pt x="482860" y="3666995"/>
                </a:lnTo>
                <a:lnTo>
                  <a:pt x="426708" y="3793688"/>
                </a:lnTo>
                <a:lnTo>
                  <a:pt x="371959" y="3922067"/>
                </a:lnTo>
                <a:lnTo>
                  <a:pt x="345383" y="3986535"/>
                </a:lnTo>
                <a:lnTo>
                  <a:pt x="319392" y="4051206"/>
                </a:lnTo>
                <a:lnTo>
                  <a:pt x="294026" y="4116093"/>
                </a:lnTo>
                <a:lnTo>
                  <a:pt x="269324" y="4181211"/>
                </a:lnTo>
                <a:lnTo>
                  <a:pt x="245327" y="4246571"/>
                </a:lnTo>
                <a:lnTo>
                  <a:pt x="222074" y="4312189"/>
                </a:lnTo>
                <a:lnTo>
                  <a:pt x="199605" y="4378076"/>
                </a:lnTo>
                <a:lnTo>
                  <a:pt x="177959" y="4444247"/>
                </a:lnTo>
                <a:lnTo>
                  <a:pt x="157177" y="4510714"/>
                </a:lnTo>
                <a:lnTo>
                  <a:pt x="137297" y="4577491"/>
                </a:lnTo>
                <a:lnTo>
                  <a:pt x="118360" y="4644592"/>
                </a:lnTo>
                <a:lnTo>
                  <a:pt x="100405" y="4712030"/>
                </a:lnTo>
                <a:lnTo>
                  <a:pt x="83473" y="4779817"/>
                </a:lnTo>
                <a:lnTo>
                  <a:pt x="67602" y="4847969"/>
                </a:lnTo>
                <a:lnTo>
                  <a:pt x="52833" y="4916497"/>
                </a:lnTo>
                <a:lnTo>
                  <a:pt x="44839" y="4955856"/>
                </a:lnTo>
                <a:lnTo>
                  <a:pt x="37240" y="4995244"/>
                </a:lnTo>
                <a:lnTo>
                  <a:pt x="30091" y="5034662"/>
                </a:lnTo>
                <a:lnTo>
                  <a:pt x="23407" y="5074390"/>
                </a:lnTo>
                <a:lnTo>
                  <a:pt x="17373" y="5113585"/>
                </a:lnTo>
                <a:lnTo>
                  <a:pt x="11918" y="5153089"/>
                </a:lnTo>
                <a:lnTo>
                  <a:pt x="7141" y="5192621"/>
                </a:lnTo>
                <a:lnTo>
                  <a:pt x="3098" y="5232182"/>
                </a:lnTo>
                <a:lnTo>
                  <a:pt x="0" y="5269923"/>
                </a:lnTo>
                <a:close/>
              </a:path>
              <a:path w="4562475" h="5854700">
                <a:moveTo>
                  <a:pt x="482264" y="2920799"/>
                </a:moveTo>
                <a:lnTo>
                  <a:pt x="482884" y="2983892"/>
                </a:lnTo>
                <a:lnTo>
                  <a:pt x="484708" y="3047061"/>
                </a:lnTo>
                <a:lnTo>
                  <a:pt x="487732" y="3110355"/>
                </a:lnTo>
                <a:lnTo>
                  <a:pt x="491936" y="3173626"/>
                </a:lnTo>
                <a:lnTo>
                  <a:pt x="497320" y="3237027"/>
                </a:lnTo>
                <a:lnTo>
                  <a:pt x="503872" y="3300509"/>
                </a:lnTo>
                <a:lnTo>
                  <a:pt x="511582" y="3364074"/>
                </a:lnTo>
                <a:lnTo>
                  <a:pt x="520441" y="3427722"/>
                </a:lnTo>
                <a:lnTo>
                  <a:pt x="530439" y="3491457"/>
                </a:lnTo>
                <a:lnTo>
                  <a:pt x="531568" y="3503628"/>
                </a:lnTo>
                <a:lnTo>
                  <a:pt x="531809" y="3516135"/>
                </a:lnTo>
                <a:lnTo>
                  <a:pt x="531809" y="2359967"/>
                </a:lnTo>
                <a:lnTo>
                  <a:pt x="521829" y="2418527"/>
                </a:lnTo>
                <a:lnTo>
                  <a:pt x="512467" y="2481086"/>
                </a:lnTo>
                <a:lnTo>
                  <a:pt x="504386" y="2543705"/>
                </a:lnTo>
                <a:lnTo>
                  <a:pt x="497576" y="2606387"/>
                </a:lnTo>
                <a:lnTo>
                  <a:pt x="492028" y="2669134"/>
                </a:lnTo>
                <a:lnTo>
                  <a:pt x="487729" y="2732015"/>
                </a:lnTo>
                <a:lnTo>
                  <a:pt x="484679" y="2794828"/>
                </a:lnTo>
                <a:lnTo>
                  <a:pt x="482860" y="2857778"/>
                </a:lnTo>
                <a:lnTo>
                  <a:pt x="482264" y="2920799"/>
                </a:lnTo>
                <a:close/>
              </a:path>
            </a:pathLst>
          </a:custGeom>
          <a:solidFill>
            <a:srgbClr val="F79141"/>
          </a:solidFill>
        </p:spPr>
        <p:txBody>
          <a:bodyPr wrap="square" lIns="0" tIns="0" rIns="0" bIns="0" rtlCol="0"/>
          <a:lstStyle/>
          <a:p>
            <a:endParaRPr sz="1200" dirty="0"/>
          </a:p>
        </p:txBody>
      </p:sp>
      <p:sp>
        <p:nvSpPr>
          <p:cNvPr id="40" name="object 40"/>
          <p:cNvSpPr/>
          <p:nvPr/>
        </p:nvSpPr>
        <p:spPr>
          <a:xfrm>
            <a:off x="6724361" y="2387264"/>
            <a:ext cx="2281238" cy="2927350"/>
          </a:xfrm>
          <a:custGeom>
            <a:avLst/>
            <a:gdLst/>
            <a:ahLst/>
            <a:cxnLst/>
            <a:rect l="l" t="t" r="r" b="b"/>
            <a:pathLst>
              <a:path w="4562475" h="5854700">
                <a:moveTo>
                  <a:pt x="0" y="5267202"/>
                </a:moveTo>
                <a:lnTo>
                  <a:pt x="0" y="5512118"/>
                </a:lnTo>
                <a:lnTo>
                  <a:pt x="3627" y="5549487"/>
                </a:lnTo>
                <a:lnTo>
                  <a:pt x="8740" y="5589293"/>
                </a:lnTo>
                <a:lnTo>
                  <a:pt x="15160" y="5629128"/>
                </a:lnTo>
                <a:lnTo>
                  <a:pt x="22946" y="5668994"/>
                </a:lnTo>
                <a:lnTo>
                  <a:pt x="32156" y="5708889"/>
                </a:lnTo>
                <a:lnTo>
                  <a:pt x="46252" y="5754643"/>
                </a:lnTo>
                <a:lnTo>
                  <a:pt x="68154" y="5794036"/>
                </a:lnTo>
                <a:lnTo>
                  <a:pt x="95416" y="5808816"/>
                </a:lnTo>
                <a:lnTo>
                  <a:pt x="103300" y="5808676"/>
                </a:lnTo>
                <a:lnTo>
                  <a:pt x="140036" y="5792823"/>
                </a:lnTo>
                <a:lnTo>
                  <a:pt x="173909" y="5764916"/>
                </a:lnTo>
                <a:lnTo>
                  <a:pt x="202596" y="5736217"/>
                </a:lnTo>
                <a:lnTo>
                  <a:pt x="234221" y="5703107"/>
                </a:lnTo>
                <a:lnTo>
                  <a:pt x="265360" y="5669539"/>
                </a:lnTo>
                <a:lnTo>
                  <a:pt x="296111" y="5635604"/>
                </a:lnTo>
                <a:lnTo>
                  <a:pt x="326573" y="5601392"/>
                </a:lnTo>
                <a:lnTo>
                  <a:pt x="447529" y="5463612"/>
                </a:lnTo>
                <a:lnTo>
                  <a:pt x="493407" y="5412376"/>
                </a:lnTo>
                <a:lnTo>
                  <a:pt x="519843" y="5383883"/>
                </a:lnTo>
                <a:lnTo>
                  <a:pt x="546677" y="5356005"/>
                </a:lnTo>
                <a:lnTo>
                  <a:pt x="573931" y="5328771"/>
                </a:lnTo>
                <a:lnTo>
                  <a:pt x="601626" y="5302211"/>
                </a:lnTo>
                <a:lnTo>
                  <a:pt x="629781" y="5276354"/>
                </a:lnTo>
                <a:lnTo>
                  <a:pt x="687558" y="5226865"/>
                </a:lnTo>
                <a:lnTo>
                  <a:pt x="747429" y="5180539"/>
                </a:lnTo>
                <a:lnTo>
                  <a:pt x="809560" y="5137611"/>
                </a:lnTo>
                <a:lnTo>
                  <a:pt x="874119" y="5098314"/>
                </a:lnTo>
                <a:lnTo>
                  <a:pt x="941272" y="5062884"/>
                </a:lnTo>
                <a:lnTo>
                  <a:pt x="975873" y="5046691"/>
                </a:lnTo>
                <a:lnTo>
                  <a:pt x="1011186" y="5031553"/>
                </a:lnTo>
                <a:lnTo>
                  <a:pt x="1047230" y="5017499"/>
                </a:lnTo>
                <a:lnTo>
                  <a:pt x="1084026" y="5004557"/>
                </a:lnTo>
                <a:lnTo>
                  <a:pt x="1121596" y="4992758"/>
                </a:lnTo>
                <a:lnTo>
                  <a:pt x="1161162" y="4984458"/>
                </a:lnTo>
                <a:lnTo>
                  <a:pt x="1173261" y="4983512"/>
                </a:lnTo>
                <a:lnTo>
                  <a:pt x="1184918" y="4983560"/>
                </a:lnTo>
                <a:lnTo>
                  <a:pt x="1228375" y="4994688"/>
                </a:lnTo>
                <a:lnTo>
                  <a:pt x="1269745" y="5025715"/>
                </a:lnTo>
                <a:lnTo>
                  <a:pt x="1323158" y="5082890"/>
                </a:lnTo>
                <a:lnTo>
                  <a:pt x="1377546" y="5138205"/>
                </a:lnTo>
                <a:lnTo>
                  <a:pt x="1432926" y="5191638"/>
                </a:lnTo>
                <a:lnTo>
                  <a:pt x="1489315" y="5243167"/>
                </a:lnTo>
                <a:lnTo>
                  <a:pt x="1546727" y="5292771"/>
                </a:lnTo>
                <a:lnTo>
                  <a:pt x="1605180" y="5340426"/>
                </a:lnTo>
                <a:lnTo>
                  <a:pt x="1664690" y="5386113"/>
                </a:lnTo>
                <a:lnTo>
                  <a:pt x="1725272" y="5429809"/>
                </a:lnTo>
                <a:lnTo>
                  <a:pt x="1787903" y="5472098"/>
                </a:lnTo>
                <a:lnTo>
                  <a:pt x="1849719" y="5511141"/>
                </a:lnTo>
                <a:lnTo>
                  <a:pt x="1913616" y="5548734"/>
                </a:lnTo>
                <a:lnTo>
                  <a:pt x="1978650" y="5584249"/>
                </a:lnTo>
                <a:lnTo>
                  <a:pt x="2044838" y="5617665"/>
                </a:lnTo>
                <a:lnTo>
                  <a:pt x="2113057" y="5649326"/>
                </a:lnTo>
                <a:lnTo>
                  <a:pt x="2180738" y="5678110"/>
                </a:lnTo>
                <a:lnTo>
                  <a:pt x="2250482" y="5705097"/>
                </a:lnTo>
                <a:lnTo>
                  <a:pt x="2321444" y="5729896"/>
                </a:lnTo>
                <a:lnTo>
                  <a:pt x="2393640" y="5752488"/>
                </a:lnTo>
                <a:lnTo>
                  <a:pt x="2467086" y="5772849"/>
                </a:lnTo>
                <a:lnTo>
                  <a:pt x="2541799" y="5790959"/>
                </a:lnTo>
                <a:lnTo>
                  <a:pt x="2651245" y="5813260"/>
                </a:lnTo>
                <a:lnTo>
                  <a:pt x="2759690" y="5830734"/>
                </a:lnTo>
                <a:lnTo>
                  <a:pt x="2867124" y="5843399"/>
                </a:lnTo>
                <a:lnTo>
                  <a:pt x="2973540" y="5851273"/>
                </a:lnTo>
                <a:lnTo>
                  <a:pt x="3078931" y="5854374"/>
                </a:lnTo>
                <a:lnTo>
                  <a:pt x="3183288" y="5852719"/>
                </a:lnTo>
                <a:lnTo>
                  <a:pt x="3286603" y="5846326"/>
                </a:lnTo>
                <a:lnTo>
                  <a:pt x="3388868" y="5835214"/>
                </a:lnTo>
                <a:lnTo>
                  <a:pt x="3490075" y="5819400"/>
                </a:lnTo>
                <a:lnTo>
                  <a:pt x="3590217" y="5798902"/>
                </a:lnTo>
                <a:lnTo>
                  <a:pt x="3689285" y="5773737"/>
                </a:lnTo>
                <a:lnTo>
                  <a:pt x="3787272" y="5743925"/>
                </a:lnTo>
                <a:lnTo>
                  <a:pt x="3884169" y="5709482"/>
                </a:lnTo>
                <a:lnTo>
                  <a:pt x="3979969" y="5670427"/>
                </a:lnTo>
                <a:lnTo>
                  <a:pt x="4074663" y="5626777"/>
                </a:lnTo>
                <a:lnTo>
                  <a:pt x="4168244" y="5578550"/>
                </a:lnTo>
                <a:lnTo>
                  <a:pt x="4260704" y="5525765"/>
                </a:lnTo>
                <a:lnTo>
                  <a:pt x="4352034" y="5468438"/>
                </a:lnTo>
                <a:lnTo>
                  <a:pt x="4442227" y="5406588"/>
                </a:lnTo>
                <a:lnTo>
                  <a:pt x="4531275" y="5340233"/>
                </a:lnTo>
                <a:lnTo>
                  <a:pt x="4562474" y="5315040"/>
                </a:lnTo>
                <a:lnTo>
                  <a:pt x="4562474" y="532934"/>
                </a:lnTo>
                <a:lnTo>
                  <a:pt x="4465616" y="457897"/>
                </a:lnTo>
                <a:lnTo>
                  <a:pt x="4391379" y="405723"/>
                </a:lnTo>
                <a:lnTo>
                  <a:pt x="4315345" y="356470"/>
                </a:lnTo>
                <a:lnTo>
                  <a:pt x="4237501" y="310182"/>
                </a:lnTo>
                <a:lnTo>
                  <a:pt x="4157834" y="266901"/>
                </a:lnTo>
                <a:lnTo>
                  <a:pt x="4076328" y="226671"/>
                </a:lnTo>
                <a:lnTo>
                  <a:pt x="3992970" y="189535"/>
                </a:lnTo>
                <a:lnTo>
                  <a:pt x="3907747" y="155536"/>
                </a:lnTo>
                <a:lnTo>
                  <a:pt x="3820645" y="124718"/>
                </a:lnTo>
                <a:lnTo>
                  <a:pt x="3731650" y="97123"/>
                </a:lnTo>
                <a:lnTo>
                  <a:pt x="3640748" y="72795"/>
                </a:lnTo>
                <a:lnTo>
                  <a:pt x="3547925" y="51777"/>
                </a:lnTo>
                <a:lnTo>
                  <a:pt x="3453167" y="34112"/>
                </a:lnTo>
                <a:lnTo>
                  <a:pt x="3358305" y="20063"/>
                </a:lnTo>
                <a:lnTo>
                  <a:pt x="3264189" y="9698"/>
                </a:lnTo>
                <a:lnTo>
                  <a:pt x="3170829" y="3006"/>
                </a:lnTo>
                <a:lnTo>
                  <a:pt x="3078931" y="0"/>
                </a:lnTo>
                <a:lnTo>
                  <a:pt x="2986417" y="598"/>
                </a:lnTo>
                <a:lnTo>
                  <a:pt x="2895384" y="4859"/>
                </a:lnTo>
                <a:lnTo>
                  <a:pt x="2805147" y="12748"/>
                </a:lnTo>
                <a:lnTo>
                  <a:pt x="2715715" y="24256"/>
                </a:lnTo>
                <a:lnTo>
                  <a:pt x="2627098" y="39370"/>
                </a:lnTo>
                <a:lnTo>
                  <a:pt x="2539305" y="58079"/>
                </a:lnTo>
                <a:lnTo>
                  <a:pt x="2452347" y="80373"/>
                </a:lnTo>
                <a:lnTo>
                  <a:pt x="2366234" y="106241"/>
                </a:lnTo>
                <a:lnTo>
                  <a:pt x="2280975" y="135670"/>
                </a:lnTo>
                <a:lnTo>
                  <a:pt x="2196579" y="168651"/>
                </a:lnTo>
                <a:lnTo>
                  <a:pt x="2112195" y="205590"/>
                </a:lnTo>
                <a:lnTo>
                  <a:pt x="2030419" y="245222"/>
                </a:lnTo>
                <a:lnTo>
                  <a:pt x="1948674" y="288791"/>
                </a:lnTo>
                <a:lnTo>
                  <a:pt x="1867832" y="335866"/>
                </a:lnTo>
                <a:lnTo>
                  <a:pt x="1786943" y="387093"/>
                </a:lnTo>
                <a:lnTo>
                  <a:pt x="1708896" y="440493"/>
                </a:lnTo>
                <a:lnTo>
                  <a:pt x="1617479" y="507992"/>
                </a:lnTo>
                <a:lnTo>
                  <a:pt x="1529885" y="578025"/>
                </a:lnTo>
                <a:lnTo>
                  <a:pt x="1446072" y="650558"/>
                </a:lnTo>
                <a:lnTo>
                  <a:pt x="1365996" y="725553"/>
                </a:lnTo>
                <a:lnTo>
                  <a:pt x="1289614" y="802974"/>
                </a:lnTo>
                <a:lnTo>
                  <a:pt x="1216883" y="882786"/>
                </a:lnTo>
                <a:lnTo>
                  <a:pt x="1147759" y="964952"/>
                </a:lnTo>
                <a:lnTo>
                  <a:pt x="1082199" y="1049435"/>
                </a:lnTo>
                <a:lnTo>
                  <a:pt x="1020161" y="1136199"/>
                </a:lnTo>
                <a:lnTo>
                  <a:pt x="961600" y="1225209"/>
                </a:lnTo>
                <a:lnTo>
                  <a:pt x="906474" y="1316428"/>
                </a:lnTo>
                <a:lnTo>
                  <a:pt x="854739" y="1409820"/>
                </a:lnTo>
                <a:lnTo>
                  <a:pt x="806352" y="1505348"/>
                </a:lnTo>
                <a:lnTo>
                  <a:pt x="761270" y="1602976"/>
                </a:lnTo>
                <a:lnTo>
                  <a:pt x="719449" y="1702668"/>
                </a:lnTo>
                <a:lnTo>
                  <a:pt x="680847" y="1804388"/>
                </a:lnTo>
                <a:lnTo>
                  <a:pt x="645420" y="1908100"/>
                </a:lnTo>
                <a:lnTo>
                  <a:pt x="613125" y="2013766"/>
                </a:lnTo>
                <a:lnTo>
                  <a:pt x="583918" y="2121352"/>
                </a:lnTo>
                <a:lnTo>
                  <a:pt x="557757" y="2230821"/>
                </a:lnTo>
                <a:lnTo>
                  <a:pt x="544495" y="2293197"/>
                </a:lnTo>
                <a:lnTo>
                  <a:pt x="532536" y="2355631"/>
                </a:lnTo>
                <a:lnTo>
                  <a:pt x="531565" y="2361324"/>
                </a:lnTo>
                <a:lnTo>
                  <a:pt x="531565" y="3510763"/>
                </a:lnTo>
                <a:lnTo>
                  <a:pt x="531356" y="3523389"/>
                </a:lnTo>
                <a:lnTo>
                  <a:pt x="525867" y="3561508"/>
                </a:lnTo>
                <a:lnTo>
                  <a:pt x="482538" y="3666861"/>
                </a:lnTo>
                <a:lnTo>
                  <a:pt x="427680" y="3790507"/>
                </a:lnTo>
                <a:lnTo>
                  <a:pt x="372513" y="3919756"/>
                </a:lnTo>
                <a:lnTo>
                  <a:pt x="345774" y="3984586"/>
                </a:lnTo>
                <a:lnTo>
                  <a:pt x="319649" y="4049574"/>
                </a:lnTo>
                <a:lnTo>
                  <a:pt x="294173" y="4114739"/>
                </a:lnTo>
                <a:lnTo>
                  <a:pt x="269385" y="4180097"/>
                </a:lnTo>
                <a:lnTo>
                  <a:pt x="245321" y="4245665"/>
                </a:lnTo>
                <a:lnTo>
                  <a:pt x="222018" y="4311460"/>
                </a:lnTo>
                <a:lnTo>
                  <a:pt x="199515" y="4377499"/>
                </a:lnTo>
                <a:lnTo>
                  <a:pt x="177847" y="4443800"/>
                </a:lnTo>
                <a:lnTo>
                  <a:pt x="157052" y="4510379"/>
                </a:lnTo>
                <a:lnTo>
                  <a:pt x="137168" y="4577253"/>
                </a:lnTo>
                <a:lnTo>
                  <a:pt x="118231" y="4644439"/>
                </a:lnTo>
                <a:lnTo>
                  <a:pt x="100278" y="4711954"/>
                </a:lnTo>
                <a:lnTo>
                  <a:pt x="83348" y="4779815"/>
                </a:lnTo>
                <a:lnTo>
                  <a:pt x="67476" y="4848039"/>
                </a:lnTo>
                <a:lnTo>
                  <a:pt x="52700" y="4916644"/>
                </a:lnTo>
                <a:lnTo>
                  <a:pt x="37130" y="4995332"/>
                </a:lnTo>
                <a:lnTo>
                  <a:pt x="29982" y="5034721"/>
                </a:lnTo>
                <a:lnTo>
                  <a:pt x="23334" y="5074140"/>
                </a:lnTo>
                <a:lnTo>
                  <a:pt x="17245" y="5113588"/>
                </a:lnTo>
                <a:lnTo>
                  <a:pt x="11772" y="5153066"/>
                </a:lnTo>
                <a:lnTo>
                  <a:pt x="6973" y="5192574"/>
                </a:lnTo>
                <a:lnTo>
                  <a:pt x="2906" y="5232112"/>
                </a:lnTo>
                <a:lnTo>
                  <a:pt x="0" y="5267202"/>
                </a:lnTo>
                <a:close/>
              </a:path>
              <a:path w="4562475" h="5854700">
                <a:moveTo>
                  <a:pt x="481988" y="2919692"/>
                </a:moveTo>
                <a:lnTo>
                  <a:pt x="482538" y="2982560"/>
                </a:lnTo>
                <a:lnTo>
                  <a:pt x="484286" y="3045458"/>
                </a:lnTo>
                <a:lnTo>
                  <a:pt x="487222" y="3108383"/>
                </a:lnTo>
                <a:lnTo>
                  <a:pt x="491337" y="3171333"/>
                </a:lnTo>
                <a:lnTo>
                  <a:pt x="496621" y="3234305"/>
                </a:lnTo>
                <a:lnTo>
                  <a:pt x="503066" y="3297297"/>
                </a:lnTo>
                <a:lnTo>
                  <a:pt x="510660" y="3360306"/>
                </a:lnTo>
                <a:lnTo>
                  <a:pt x="519394" y="3423330"/>
                </a:lnTo>
                <a:lnTo>
                  <a:pt x="529260" y="3486367"/>
                </a:lnTo>
                <a:lnTo>
                  <a:pt x="530882" y="3498381"/>
                </a:lnTo>
                <a:lnTo>
                  <a:pt x="531565" y="3510763"/>
                </a:lnTo>
                <a:lnTo>
                  <a:pt x="531565" y="2361324"/>
                </a:lnTo>
                <a:lnTo>
                  <a:pt x="521872" y="2418119"/>
                </a:lnTo>
                <a:lnTo>
                  <a:pt x="512492" y="2480659"/>
                </a:lnTo>
                <a:lnTo>
                  <a:pt x="504386" y="2543249"/>
                </a:lnTo>
                <a:lnTo>
                  <a:pt x="497546" y="2605886"/>
                </a:lnTo>
                <a:lnTo>
                  <a:pt x="491962" y="2668568"/>
                </a:lnTo>
                <a:lnTo>
                  <a:pt x="487623" y="2731292"/>
                </a:lnTo>
                <a:lnTo>
                  <a:pt x="484521" y="2794056"/>
                </a:lnTo>
                <a:lnTo>
                  <a:pt x="482646" y="2856857"/>
                </a:lnTo>
                <a:lnTo>
                  <a:pt x="481988" y="2919692"/>
                </a:lnTo>
                <a:close/>
              </a:path>
            </a:pathLst>
          </a:custGeom>
          <a:solidFill>
            <a:srgbClr val="F79141"/>
          </a:solidFill>
        </p:spPr>
        <p:txBody>
          <a:bodyPr wrap="square" lIns="0" tIns="0" rIns="0" bIns="0" rtlCol="0"/>
          <a:lstStyle/>
          <a:p>
            <a:endParaRPr sz="1200" dirty="0"/>
          </a:p>
        </p:txBody>
      </p:sp>
      <p:sp>
        <p:nvSpPr>
          <p:cNvPr id="41" name="object 41"/>
          <p:cNvSpPr/>
          <p:nvPr/>
        </p:nvSpPr>
        <p:spPr>
          <a:xfrm>
            <a:off x="-28473" y="2418855"/>
            <a:ext cx="9096375" cy="4133850"/>
          </a:xfrm>
          <a:prstGeom prst="rect">
            <a:avLst/>
          </a:prstGeom>
          <a:blipFill>
            <a:blip r:embed="rId4" cstate="print"/>
            <a:stretch>
              <a:fillRect/>
            </a:stretch>
          </a:blipFill>
        </p:spPr>
        <p:txBody>
          <a:bodyPr wrap="square" lIns="0" tIns="0" rIns="0" bIns="0" rtlCol="0"/>
          <a:lstStyle/>
          <a:p>
            <a:endParaRPr sz="1200" dirty="0"/>
          </a:p>
        </p:txBody>
      </p:sp>
      <p:sp>
        <p:nvSpPr>
          <p:cNvPr id="42" name="object 42"/>
          <p:cNvSpPr txBox="1"/>
          <p:nvPr/>
        </p:nvSpPr>
        <p:spPr>
          <a:xfrm>
            <a:off x="388932" y="549738"/>
            <a:ext cx="8523366" cy="1446806"/>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800" spc="-195" dirty="0">
                <a:solidFill>
                  <a:srgbClr val="79277C"/>
                </a:solidFill>
                <a:cs typeface="Arial Narrow"/>
              </a:rPr>
              <a:t>Ratification (presque universelle).  Ah oui?!?</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800" spc="-195" dirty="0">
                <a:solidFill>
                  <a:srgbClr val="79277C"/>
                </a:solidFill>
                <a:cs typeface="Arial Narrow"/>
              </a:rPr>
              <a:t>existence de « no man’s land »; ex. : Taiwan.  Plusieurs autres zones géographiques complexes: OPT ; Sahara Occidental; ... </a:t>
            </a:r>
          </a:p>
        </p:txBody>
      </p:sp>
      <p:sp>
        <p:nvSpPr>
          <p:cNvPr id="43" name="object 43"/>
          <p:cNvSpPr txBox="1"/>
          <p:nvPr/>
        </p:nvSpPr>
        <p:spPr>
          <a:xfrm rot="60000">
            <a:off x="7579150" y="2832395"/>
            <a:ext cx="1420414" cy="403957"/>
          </a:xfrm>
          <a:prstGeom prst="rect">
            <a:avLst/>
          </a:prstGeom>
        </p:spPr>
        <p:txBody>
          <a:bodyPr vert="horz" wrap="square" lIns="0" tIns="0" rIns="0" bIns="0" rtlCol="0">
            <a:spAutoFit/>
          </a:bodyPr>
          <a:lstStyle/>
          <a:p>
            <a:pPr>
              <a:lnSpc>
                <a:spcPct val="100000"/>
              </a:lnSpc>
            </a:pPr>
            <a:r>
              <a:rPr lang="fr-BE" sz="2625" spc="-33" dirty="0" err="1">
                <a:solidFill>
                  <a:srgbClr val="FFFFFF"/>
                </a:solidFill>
                <a:latin typeface="Arial"/>
                <a:cs typeface="Arial"/>
              </a:rPr>
              <a:t>CIDE</a:t>
            </a:r>
            <a:r>
              <a:rPr sz="2625" spc="-33" dirty="0">
                <a:solidFill>
                  <a:srgbClr val="FFFFFF"/>
                </a:solidFill>
                <a:latin typeface="Arial"/>
                <a:cs typeface="Arial"/>
              </a:rPr>
              <a:t>:197</a:t>
            </a:r>
            <a:endParaRPr sz="2625" dirty="0">
              <a:latin typeface="Arial"/>
              <a:cs typeface="Arial"/>
            </a:endParaRPr>
          </a:p>
        </p:txBody>
      </p:sp>
      <p:sp>
        <p:nvSpPr>
          <p:cNvPr id="44" name="object 44"/>
          <p:cNvSpPr txBox="1"/>
          <p:nvPr/>
        </p:nvSpPr>
        <p:spPr>
          <a:xfrm rot="60000">
            <a:off x="7705067" y="3262836"/>
            <a:ext cx="1152136" cy="403957"/>
          </a:xfrm>
          <a:prstGeom prst="rect">
            <a:avLst/>
          </a:prstGeom>
        </p:spPr>
        <p:txBody>
          <a:bodyPr vert="horz" wrap="square" lIns="0" tIns="0" rIns="0" bIns="0" rtlCol="0">
            <a:spAutoFit/>
          </a:bodyPr>
          <a:lstStyle/>
          <a:p>
            <a:pPr>
              <a:lnSpc>
                <a:spcPct val="100000"/>
              </a:lnSpc>
            </a:pPr>
            <a:r>
              <a:rPr sz="2625" spc="148" dirty="0">
                <a:solidFill>
                  <a:srgbClr val="FFFFFF"/>
                </a:solidFill>
                <a:latin typeface="Arial"/>
                <a:cs typeface="Arial"/>
              </a:rPr>
              <a:t>States</a:t>
            </a:r>
            <a:endParaRPr sz="2625" dirty="0">
              <a:latin typeface="Arial"/>
              <a:cs typeface="Arial"/>
            </a:endParaRPr>
          </a:p>
        </p:txBody>
      </p:sp>
      <p:sp>
        <p:nvSpPr>
          <p:cNvPr id="45" name="object 45"/>
          <p:cNvSpPr txBox="1"/>
          <p:nvPr/>
        </p:nvSpPr>
        <p:spPr>
          <a:xfrm rot="60000">
            <a:off x="7605434" y="3693271"/>
            <a:ext cx="1335307" cy="403957"/>
          </a:xfrm>
          <a:prstGeom prst="rect">
            <a:avLst/>
          </a:prstGeom>
        </p:spPr>
        <p:txBody>
          <a:bodyPr vert="horz" wrap="square" lIns="0" tIns="0" rIns="0" bIns="0" rtlCol="0">
            <a:spAutoFit/>
          </a:bodyPr>
          <a:lstStyle/>
          <a:p>
            <a:pPr>
              <a:lnSpc>
                <a:spcPct val="100000"/>
              </a:lnSpc>
            </a:pPr>
            <a:r>
              <a:rPr sz="2625" spc="160" dirty="0">
                <a:solidFill>
                  <a:srgbClr val="FFFFFF"/>
                </a:solidFill>
                <a:latin typeface="Arial"/>
                <a:cs typeface="Arial"/>
              </a:rPr>
              <a:t>parties.</a:t>
            </a:r>
            <a:endParaRPr sz="2625" dirty="0">
              <a:latin typeface="Arial"/>
              <a:cs typeface="Arial"/>
            </a:endParaRPr>
          </a:p>
        </p:txBody>
      </p:sp>
      <p:sp>
        <p:nvSpPr>
          <p:cNvPr id="46" name="object 46"/>
          <p:cNvSpPr txBox="1"/>
          <p:nvPr/>
        </p:nvSpPr>
        <p:spPr>
          <a:xfrm rot="60000">
            <a:off x="568437" y="3857480"/>
            <a:ext cx="1704120" cy="403957"/>
          </a:xfrm>
          <a:prstGeom prst="rect">
            <a:avLst/>
          </a:prstGeom>
        </p:spPr>
        <p:txBody>
          <a:bodyPr vert="horz" wrap="square" lIns="0" tIns="0" rIns="0" bIns="0" rtlCol="0">
            <a:spAutoFit/>
          </a:bodyPr>
          <a:lstStyle/>
          <a:p>
            <a:pPr>
              <a:lnSpc>
                <a:spcPct val="100000"/>
              </a:lnSpc>
            </a:pPr>
            <a:r>
              <a:rPr sz="2625" spc="-35" dirty="0">
                <a:solidFill>
                  <a:srgbClr val="FFFFFF"/>
                </a:solidFill>
                <a:latin typeface="Arial"/>
                <a:cs typeface="Arial"/>
              </a:rPr>
              <a:t>OPSC:</a:t>
            </a:r>
            <a:r>
              <a:rPr sz="2625" spc="57" dirty="0">
                <a:solidFill>
                  <a:srgbClr val="FFFFFF"/>
                </a:solidFill>
                <a:latin typeface="Arial"/>
                <a:cs typeface="Arial"/>
              </a:rPr>
              <a:t> </a:t>
            </a:r>
            <a:r>
              <a:rPr sz="2625" spc="-102" dirty="0">
                <a:solidFill>
                  <a:srgbClr val="FFFFFF"/>
                </a:solidFill>
                <a:latin typeface="Arial"/>
                <a:cs typeface="Arial"/>
              </a:rPr>
              <a:t>17</a:t>
            </a:r>
            <a:r>
              <a:rPr lang="fr-BE" sz="2625" spc="-102" dirty="0">
                <a:solidFill>
                  <a:srgbClr val="FFFFFF"/>
                </a:solidFill>
                <a:latin typeface="Arial"/>
                <a:cs typeface="Arial"/>
              </a:rPr>
              <a:t>7</a:t>
            </a:r>
            <a:endParaRPr sz="2625" dirty="0">
              <a:latin typeface="Arial"/>
              <a:cs typeface="Arial"/>
            </a:endParaRPr>
          </a:p>
        </p:txBody>
      </p:sp>
      <p:sp>
        <p:nvSpPr>
          <p:cNvPr id="47" name="object 47"/>
          <p:cNvSpPr txBox="1"/>
          <p:nvPr/>
        </p:nvSpPr>
        <p:spPr>
          <a:xfrm rot="60000">
            <a:off x="545445" y="4287908"/>
            <a:ext cx="1733890" cy="403957"/>
          </a:xfrm>
          <a:prstGeom prst="rect">
            <a:avLst/>
          </a:prstGeom>
        </p:spPr>
        <p:txBody>
          <a:bodyPr vert="horz" wrap="square" lIns="0" tIns="0" rIns="0" bIns="0" rtlCol="0">
            <a:spAutoFit/>
          </a:bodyPr>
          <a:lstStyle/>
          <a:p>
            <a:pPr>
              <a:lnSpc>
                <a:spcPct val="100000"/>
              </a:lnSpc>
            </a:pPr>
            <a:r>
              <a:rPr sz="2625" spc="15" dirty="0">
                <a:solidFill>
                  <a:srgbClr val="FFFFFF"/>
                </a:solidFill>
                <a:latin typeface="Arial"/>
                <a:cs typeface="Arial"/>
              </a:rPr>
              <a:t>OPAC:</a:t>
            </a:r>
            <a:r>
              <a:rPr sz="2625" spc="57" dirty="0">
                <a:solidFill>
                  <a:srgbClr val="FFFFFF"/>
                </a:solidFill>
                <a:latin typeface="Arial"/>
                <a:cs typeface="Arial"/>
              </a:rPr>
              <a:t> </a:t>
            </a:r>
            <a:r>
              <a:rPr sz="2625" spc="-102" dirty="0">
                <a:solidFill>
                  <a:srgbClr val="FFFFFF"/>
                </a:solidFill>
                <a:latin typeface="Arial"/>
                <a:cs typeface="Arial"/>
              </a:rPr>
              <a:t>17</a:t>
            </a:r>
            <a:r>
              <a:rPr lang="fr-BE" sz="2625" spc="-102" dirty="0">
                <a:solidFill>
                  <a:srgbClr val="FFFFFF"/>
                </a:solidFill>
                <a:latin typeface="Arial"/>
                <a:cs typeface="Arial"/>
              </a:rPr>
              <a:t>1</a:t>
            </a:r>
            <a:endParaRPr sz="2625" dirty="0">
              <a:latin typeface="Arial"/>
              <a:cs typeface="Arial"/>
            </a:endParaRPr>
          </a:p>
        </p:txBody>
      </p:sp>
      <p:sp>
        <p:nvSpPr>
          <p:cNvPr id="48" name="object 48"/>
          <p:cNvSpPr txBox="1"/>
          <p:nvPr/>
        </p:nvSpPr>
        <p:spPr>
          <a:xfrm rot="60000">
            <a:off x="649362" y="4718279"/>
            <a:ext cx="1509951" cy="403957"/>
          </a:xfrm>
          <a:prstGeom prst="rect">
            <a:avLst/>
          </a:prstGeom>
        </p:spPr>
        <p:txBody>
          <a:bodyPr vert="horz" wrap="square" lIns="0" tIns="0" rIns="0" bIns="0" rtlCol="0">
            <a:spAutoFit/>
          </a:bodyPr>
          <a:lstStyle/>
          <a:p>
            <a:pPr>
              <a:lnSpc>
                <a:spcPct val="100000"/>
              </a:lnSpc>
            </a:pPr>
            <a:r>
              <a:rPr sz="2625" dirty="0">
                <a:solidFill>
                  <a:srgbClr val="FFFFFF"/>
                </a:solidFill>
                <a:latin typeface="Arial"/>
                <a:cs typeface="Arial"/>
              </a:rPr>
              <a:t>OPIC:</a:t>
            </a:r>
            <a:r>
              <a:rPr sz="2625" spc="57" dirty="0">
                <a:solidFill>
                  <a:srgbClr val="FFFFFF"/>
                </a:solidFill>
                <a:latin typeface="Arial"/>
                <a:cs typeface="Arial"/>
              </a:rPr>
              <a:t> </a:t>
            </a:r>
            <a:r>
              <a:rPr sz="2625" spc="233" dirty="0">
                <a:solidFill>
                  <a:srgbClr val="FFFFFF"/>
                </a:solidFill>
                <a:latin typeface="Arial"/>
                <a:cs typeface="Arial"/>
              </a:rPr>
              <a:t>4</a:t>
            </a:r>
            <a:r>
              <a:rPr lang="fr-BE" sz="2625" spc="233" dirty="0">
                <a:solidFill>
                  <a:srgbClr val="FFFFFF"/>
                </a:solidFill>
                <a:latin typeface="Arial"/>
                <a:cs typeface="Arial"/>
              </a:rPr>
              <a:t>8</a:t>
            </a:r>
            <a:endParaRPr sz="2625" dirty="0">
              <a:latin typeface="Arial"/>
              <a:cs typeface="Arial"/>
            </a:endParaRPr>
          </a:p>
        </p:txBody>
      </p:sp>
      <p:sp>
        <p:nvSpPr>
          <p:cNvPr id="49" name="object 49"/>
          <p:cNvSpPr txBox="1"/>
          <p:nvPr/>
        </p:nvSpPr>
        <p:spPr>
          <a:xfrm>
            <a:off x="2872336" y="5326428"/>
            <a:ext cx="3399473" cy="280846"/>
          </a:xfrm>
          <a:prstGeom prst="rect">
            <a:avLst/>
          </a:prstGeom>
        </p:spPr>
        <p:txBody>
          <a:bodyPr vert="horz" wrap="square" lIns="0" tIns="0" rIns="0" bIns="0" rtlCol="0">
            <a:spAutoFit/>
          </a:bodyPr>
          <a:lstStyle/>
          <a:p>
            <a:pPr marL="6350">
              <a:tabLst>
                <a:tab pos="156528" algn="l"/>
              </a:tabLst>
            </a:pPr>
            <a:r>
              <a:rPr sz="1825" u="heavy" spc="-1025" dirty="0">
                <a:solidFill>
                  <a:schemeClr val="bg1"/>
                </a:solidFill>
                <a:latin typeface="Arial"/>
                <a:cs typeface="Arial"/>
                <a:hlinkClick r:id="rId5">
                  <a:extLst>
                    <a:ext uri="{A12FA001-AC4F-418D-AE19-62706E023703}">
                      <ahyp:hlinkClr xmlns:ahyp="http://schemas.microsoft.com/office/drawing/2018/hyperlinkcolor" val="tx"/>
                    </a:ext>
                  </a:extLst>
                </a:hlinkClick>
              </a:rPr>
              <a:t>h</a:t>
            </a:r>
            <a:r>
              <a:rPr sz="1825" u="heavy" dirty="0">
                <a:solidFill>
                  <a:schemeClr val="bg1"/>
                </a:solidFill>
                <a:latin typeface="Times New Roman"/>
                <a:cs typeface="Times New Roman"/>
                <a:hlinkClick r:id="rId5">
                  <a:extLst>
                    <a:ext uri="{A12FA001-AC4F-418D-AE19-62706E023703}">
                      <ahyp:hlinkClr xmlns:ahyp="http://schemas.microsoft.com/office/drawing/2018/hyperlinkcolor" val="tx"/>
                    </a:ext>
                  </a:extLst>
                </a:hlinkClick>
              </a:rPr>
              <a:t> </a:t>
            </a:r>
            <a:r>
              <a:rPr lang="fr-BE" sz="1825" dirty="0">
                <a:solidFill>
                  <a:schemeClr val="bg1"/>
                </a:solidFill>
                <a:latin typeface="Times New Roman"/>
                <a:cs typeface="Times New Roman"/>
                <a:hlinkClick r:id="rId5">
                  <a:extLst>
                    <a:ext uri="{A12FA001-AC4F-418D-AE19-62706E023703}">
                      <ahyp:hlinkClr xmlns:ahyp="http://schemas.microsoft.com/office/drawing/2018/hyperlinkcolor" val="tx"/>
                    </a:ext>
                  </a:extLst>
                </a:hlinkClick>
              </a:rPr>
              <a:t> </a:t>
            </a:r>
            <a:r>
              <a:rPr sz="1825" u="heavy" spc="158" dirty="0">
                <a:solidFill>
                  <a:schemeClr val="bg1"/>
                </a:solidFill>
                <a:latin typeface="Arial"/>
                <a:cs typeface="Arial"/>
                <a:hlinkClick r:id="rId5">
                  <a:extLst>
                    <a:ext uri="{A12FA001-AC4F-418D-AE19-62706E023703}">
                      <ahyp:hlinkClr xmlns:ahyp="http://schemas.microsoft.com/office/drawing/2018/hyperlinkcolor" val="tx"/>
                    </a:ext>
                  </a:extLst>
                </a:hlinkClick>
              </a:rPr>
              <a:t>ttps://indicators.ohchr.org/</a:t>
            </a:r>
            <a:endParaRPr sz="1825" dirty="0">
              <a:solidFill>
                <a:schemeClr val="bg1"/>
              </a:solidFill>
              <a:latin typeface="Arial"/>
              <a:cs typeface="Arial"/>
            </a:endParaRPr>
          </a:p>
        </p:txBody>
      </p:sp>
      <p:sp>
        <p:nvSpPr>
          <p:cNvPr id="50" name="Espace réservé du pied de page 49">
            <a:extLst>
              <a:ext uri="{FF2B5EF4-FFF2-40B4-BE49-F238E27FC236}">
                <a16:creationId xmlns:a16="http://schemas.microsoft.com/office/drawing/2014/main" id="{B43CEEE7-0F7C-4BE4-9601-CA068EE8DD98}"/>
              </a:ext>
            </a:extLst>
          </p:cNvPr>
          <p:cNvSpPr>
            <a:spLocks noGrp="1"/>
          </p:cNvSpPr>
          <p:nvPr>
            <p:ph type="ftr" sz="quarter" idx="5"/>
          </p:nvPr>
        </p:nvSpPr>
        <p:spPr/>
        <p:txBody>
          <a:bodyPr/>
          <a:lstStyle/>
          <a:p>
            <a:r>
              <a:rPr lang="fr-BE"/>
              <a:t>Variations sur les droits de l’enfant - Mars 2023</a:t>
            </a:r>
            <a:endParaRPr lang="fr-BE" dirty="0"/>
          </a:p>
        </p:txBody>
      </p:sp>
      <p:sp>
        <p:nvSpPr>
          <p:cNvPr id="51" name="Espace réservé du numéro de diapositive 50">
            <a:extLst>
              <a:ext uri="{FF2B5EF4-FFF2-40B4-BE49-F238E27FC236}">
                <a16:creationId xmlns:a16="http://schemas.microsoft.com/office/drawing/2014/main" id="{3C2476D0-DFE6-4F86-A594-D487AC0CEE6C}"/>
              </a:ext>
            </a:extLst>
          </p:cNvPr>
          <p:cNvSpPr>
            <a:spLocks noGrp="1"/>
          </p:cNvSpPr>
          <p:nvPr>
            <p:ph type="sldNum" sz="quarter" idx="7"/>
          </p:nvPr>
        </p:nvSpPr>
        <p:spPr/>
        <p:txBody>
          <a:bodyPr/>
          <a:lstStyle/>
          <a:p>
            <a:fld id="{B6F15528-21DE-4FAA-801E-634DDDAF4B2B}" type="slidenum">
              <a:rPr lang="fr-BE" smtClean="0"/>
              <a:pPr/>
              <a:t>18</a:t>
            </a:fld>
            <a:endParaRPr lang="fr-B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872951" cy="3349635"/>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200" spc="-195" dirty="0">
                <a:solidFill>
                  <a:srgbClr val="79277C"/>
                </a:solidFill>
                <a:latin typeface="+mj-lt"/>
                <a:cs typeface="Arial Narrow"/>
              </a:rPr>
              <a:t>Notion de juridiction : étendue de la responsabilité des Etats par rapport à leurs non-nationaux, ou des enfants hors de leur territoire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200" spc="-195" dirty="0">
                <a:solidFill>
                  <a:srgbClr val="79277C"/>
                </a:solidFill>
                <a:latin typeface="+mj-lt"/>
                <a:cs typeface="Arial Narrow"/>
              </a:rPr>
              <a:t>Ex. des enfants en Syrie ou du changement climatique</a:t>
            </a:r>
          </a:p>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endParaRPr lang="fr-BE" sz="3200" spc="-195" dirty="0">
              <a:solidFill>
                <a:srgbClr val="79277C"/>
              </a:solidFill>
              <a:latin typeface="+mj-lt"/>
              <a:cs typeface="Arial Narrow"/>
            </a:endParaRP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 peu de complexité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19</a:t>
            </a:fld>
            <a:endParaRPr lang="fr-FR"/>
          </a:p>
        </p:txBody>
      </p:sp>
    </p:spTree>
    <p:extLst>
      <p:ext uri="{BB962C8B-B14F-4D97-AF65-F5344CB8AC3E}">
        <p14:creationId xmlns:p14="http://schemas.microsoft.com/office/powerpoint/2010/main" val="19438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351680" y="2441527"/>
            <a:ext cx="3886046" cy="2494144"/>
          </a:xfrm>
          <a:prstGeom prst="rect">
            <a:avLst/>
          </a:prstGeom>
        </p:spPr>
        <p:txBody>
          <a:bodyPr vert="horz" wrap="square" lIns="0" tIns="0" rIns="0" bIns="0" rtlCol="0">
            <a:spAutoFit/>
          </a:bodyPr>
          <a:lstStyle/>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 militantisme?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 sujet d’étude?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 humanisme?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Une évidence?</a:t>
            </a:r>
          </a:p>
        </p:txBody>
      </p:sp>
      <p:sp>
        <p:nvSpPr>
          <p:cNvPr id="40" name="object 40"/>
          <p:cNvSpPr txBox="1"/>
          <p:nvPr/>
        </p:nvSpPr>
        <p:spPr>
          <a:xfrm>
            <a:off x="1360580" y="1221472"/>
            <a:ext cx="6710267"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Les droits de l’enfant …</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43931DA2-E64B-4D03-8467-8F7A4248168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533CB8C0-933B-40A8-A574-3642616D45E8}"/>
              </a:ext>
            </a:extLst>
          </p:cNvPr>
          <p:cNvSpPr>
            <a:spLocks noGrp="1"/>
          </p:cNvSpPr>
          <p:nvPr>
            <p:ph type="sldNum" sz="quarter" idx="10"/>
          </p:nvPr>
        </p:nvSpPr>
        <p:spPr/>
        <p:txBody>
          <a:bodyPr/>
          <a:lstStyle/>
          <a:p>
            <a:pPr>
              <a:defRPr/>
            </a:pPr>
            <a:fld id="{849D2EA8-FBFE-E642-9AF6-F5E055BC8A8B}" type="slidenum">
              <a:rPr lang="fr-FR" smtClean="0"/>
              <a:pPr>
                <a:defRPr/>
              </a:pPr>
              <a:t>2</a:t>
            </a:fld>
            <a:endParaRPr lang="fr-FR"/>
          </a:p>
        </p:txBody>
      </p:sp>
      <p:sp>
        <p:nvSpPr>
          <p:cNvPr id="42" name="object 38">
            <a:extLst>
              <a:ext uri="{FF2B5EF4-FFF2-40B4-BE49-F238E27FC236}">
                <a16:creationId xmlns:a16="http://schemas.microsoft.com/office/drawing/2014/main" id="{24B2F135-AF16-431E-97C4-02CBF45632ED}"/>
              </a:ext>
            </a:extLst>
          </p:cNvPr>
          <p:cNvSpPr txBox="1"/>
          <p:nvPr/>
        </p:nvSpPr>
        <p:spPr>
          <a:xfrm>
            <a:off x="4485288" y="2465681"/>
            <a:ext cx="3886046" cy="3768339"/>
          </a:xfrm>
          <a:prstGeom prst="rect">
            <a:avLst/>
          </a:prstGeom>
        </p:spPr>
        <p:txBody>
          <a:bodyPr vert="horz" wrap="square" lIns="0" tIns="0" rIns="0" bIns="0" rtlCol="0">
            <a:spAutoFit/>
          </a:bodyPr>
          <a:lstStyle/>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cs typeface="Arial Narrow"/>
              </a:rPr>
              <a:t>Une branche du droit?</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 droit mineur?</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Une hérésie?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Une conquête?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endParaRPr lang="fr-BE" sz="3600" spc="-195" dirty="0">
              <a:solidFill>
                <a:srgbClr val="79277C"/>
              </a:solidFill>
              <a:latin typeface="+mj-lt"/>
              <a:cs typeface="Arial Narrow"/>
            </a:endParaRPr>
          </a:p>
        </p:txBody>
      </p:sp>
      <p:sp>
        <p:nvSpPr>
          <p:cNvPr id="43" name="Rectangle 42">
            <a:extLst>
              <a:ext uri="{FF2B5EF4-FFF2-40B4-BE49-F238E27FC236}">
                <a16:creationId xmlns:a16="http://schemas.microsoft.com/office/drawing/2014/main" id="{B29B3C5A-8D0E-46C9-8AE8-2FA37B036003}"/>
              </a:ext>
            </a:extLst>
          </p:cNvPr>
          <p:cNvSpPr/>
          <p:nvPr/>
        </p:nvSpPr>
        <p:spPr>
          <a:xfrm>
            <a:off x="947343" y="5949280"/>
            <a:ext cx="6683240" cy="678327"/>
          </a:xfrm>
          <a:prstGeom prst="rect">
            <a:avLst/>
          </a:prstGeom>
        </p:spPr>
        <p:txBody>
          <a:bodyPr wrap="none">
            <a:spAutoFit/>
          </a:bodyPr>
          <a:lstStyle/>
          <a:p>
            <a:pPr marL="6350" marR="2540" algn="ctr">
              <a:lnSpc>
                <a:spcPct val="115100"/>
              </a:lnSpc>
              <a:tabLst>
                <a:tab pos="455930" algn="l"/>
                <a:tab pos="1514475" algn="l"/>
                <a:tab pos="2258695" algn="l"/>
                <a:tab pos="3619500" algn="l"/>
                <a:tab pos="4268153" algn="l"/>
                <a:tab pos="5316538" algn="l"/>
              </a:tabLst>
            </a:pPr>
            <a:r>
              <a:rPr lang="fr-BE" sz="3600" spc="-195" dirty="0">
                <a:solidFill>
                  <a:srgbClr val="79277C"/>
                </a:solidFill>
                <a:cs typeface="Arial Narrow"/>
              </a:rPr>
              <a:t>Un peu tout cela à la fois … sans doute!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872951" cy="3768339"/>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Equilibre entre protection et autonomie: </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Recherche impliquant les enfants/consentement à la participation</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L’âge du mariage/consentement</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Euthanasie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Changement de sexe,…</a:t>
            </a: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 peu de complexité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20</a:t>
            </a:fld>
            <a:endParaRPr lang="fr-FR"/>
          </a:p>
        </p:txBody>
      </p:sp>
    </p:spTree>
    <p:extLst>
      <p:ext uri="{BB962C8B-B14F-4D97-AF65-F5344CB8AC3E}">
        <p14:creationId xmlns:p14="http://schemas.microsoft.com/office/powerpoint/2010/main" val="138958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872951" cy="2494144"/>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Droits de la famille versus droits de l’enfant </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Vie privée versus protection </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Privation de liberté versus maintien de la cellule familiale</a:t>
            </a: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 peu de complexité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21</a:t>
            </a:fld>
            <a:endParaRPr lang="fr-FR"/>
          </a:p>
        </p:txBody>
      </p:sp>
    </p:spTree>
    <p:extLst>
      <p:ext uri="{BB962C8B-B14F-4D97-AF65-F5344CB8AC3E}">
        <p14:creationId xmlns:p14="http://schemas.microsoft.com/office/powerpoint/2010/main" val="163358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872951" cy="3768339"/>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Droits ou charité?</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Opérations caritatives (</a:t>
            </a:r>
            <a:r>
              <a:rPr lang="fr-BE" sz="3600" spc="-195" dirty="0" err="1">
                <a:solidFill>
                  <a:srgbClr val="79277C"/>
                </a:solidFill>
                <a:latin typeface="+mj-lt"/>
                <a:cs typeface="Arial Narrow"/>
              </a:rPr>
              <a:t>viva</a:t>
            </a:r>
            <a:r>
              <a:rPr lang="fr-BE" sz="3600" spc="-195" dirty="0">
                <a:solidFill>
                  <a:srgbClr val="79277C"/>
                </a:solidFill>
                <a:latin typeface="+mj-lt"/>
                <a:cs typeface="Arial Narrow"/>
              </a:rPr>
              <a:t> for life)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Instrumentalisation des droits de l’enfant et de leur image (… pour un meilleur respect de leurs droits bien entendu)</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endParaRPr lang="fr-BE" sz="3600" spc="-195" dirty="0">
              <a:solidFill>
                <a:srgbClr val="79277C"/>
              </a:solidFill>
              <a:latin typeface="+mj-lt"/>
              <a:cs typeface="Arial Narrow"/>
            </a:endParaRP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 peu de complexité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22</a:t>
            </a:fld>
            <a:endParaRPr lang="fr-FR"/>
          </a:p>
        </p:txBody>
      </p:sp>
    </p:spTree>
    <p:extLst>
      <p:ext uri="{BB962C8B-B14F-4D97-AF65-F5344CB8AC3E}">
        <p14:creationId xmlns:p14="http://schemas.microsoft.com/office/powerpoint/2010/main" val="408750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411489"/>
            <a:ext cx="7872951" cy="3768339"/>
          </a:xfrm>
          <a:prstGeom prst="rect">
            <a:avLst/>
          </a:prstGeom>
        </p:spPr>
        <p:txBody>
          <a:bodyPr vert="horz" wrap="square" lIns="0" tIns="0" rIns="0" bIns="0" rtlCol="0">
            <a:spAutoFit/>
          </a:bodyPr>
          <a:lstStyle/>
          <a:p>
            <a:pPr marL="349250" marR="2540"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Les bonnes intentions (dont l’enfer est pavé) ne suffisent pas:</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Le volontourisme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Les institutions</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3600" spc="-195" dirty="0">
                <a:solidFill>
                  <a:srgbClr val="79277C"/>
                </a:solidFill>
                <a:latin typeface="+mj-lt"/>
                <a:cs typeface="Arial Narrow"/>
              </a:rPr>
              <a:t>L’adoption internationale illégale</a:t>
            </a:r>
          </a:p>
          <a:p>
            <a:pPr marL="806450" marR="2540" lvl="1" indent="-342900">
              <a:lnSpc>
                <a:spcPct val="115100"/>
              </a:lnSpc>
              <a:buFont typeface="Arial" panose="020B0604020202020204" pitchFamily="34" charset="0"/>
              <a:buChar char="•"/>
              <a:tabLst>
                <a:tab pos="455930" algn="l"/>
                <a:tab pos="1514475" algn="l"/>
                <a:tab pos="2258695" algn="l"/>
                <a:tab pos="3619500" algn="l"/>
                <a:tab pos="4268153" algn="l"/>
                <a:tab pos="5316538" algn="l"/>
              </a:tabLst>
            </a:pPr>
            <a:endParaRPr lang="fr-BE" sz="3600" spc="-195" dirty="0">
              <a:solidFill>
                <a:srgbClr val="79277C"/>
              </a:solidFill>
              <a:latin typeface="+mj-lt"/>
              <a:cs typeface="Arial Narrow"/>
            </a:endParaRPr>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 peu de complexité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23</a:t>
            </a:fld>
            <a:endParaRPr lang="fr-FR"/>
          </a:p>
        </p:txBody>
      </p:sp>
    </p:spTree>
    <p:extLst>
      <p:ext uri="{BB962C8B-B14F-4D97-AF65-F5344CB8AC3E}">
        <p14:creationId xmlns:p14="http://schemas.microsoft.com/office/powerpoint/2010/main" val="375674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0" name="object 40"/>
          <p:cNvSpPr txBox="1"/>
          <p:nvPr/>
        </p:nvSpPr>
        <p:spPr>
          <a:xfrm>
            <a:off x="1073152" y="1221472"/>
            <a:ext cx="721870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Et leur effectivité?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5519FBCD-B5E4-4266-A4BB-5A6212FFFA9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9E4A7471-54D4-426A-82E9-E0568FDEC171}"/>
              </a:ext>
            </a:extLst>
          </p:cNvPr>
          <p:cNvSpPr>
            <a:spLocks noGrp="1"/>
          </p:cNvSpPr>
          <p:nvPr>
            <p:ph type="sldNum" sz="quarter" idx="10"/>
          </p:nvPr>
        </p:nvSpPr>
        <p:spPr/>
        <p:txBody>
          <a:bodyPr/>
          <a:lstStyle/>
          <a:p>
            <a:pPr>
              <a:defRPr/>
            </a:pPr>
            <a:fld id="{849D2EA8-FBFE-E642-9AF6-F5E055BC8A8B}" type="slidenum">
              <a:rPr lang="fr-FR" smtClean="0"/>
              <a:pPr>
                <a:defRPr/>
              </a:pPr>
              <a:t>24</a:t>
            </a:fld>
            <a:endParaRPr lang="fr-FR"/>
          </a:p>
        </p:txBody>
      </p:sp>
    </p:spTree>
    <p:extLst>
      <p:ext uri="{BB962C8B-B14F-4D97-AF65-F5344CB8AC3E}">
        <p14:creationId xmlns:p14="http://schemas.microsoft.com/office/powerpoint/2010/main" val="308719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9" y="2650035"/>
            <a:ext cx="6574472" cy="2651175"/>
          </a:xfrm>
          <a:prstGeom prst="rect">
            <a:avLst/>
          </a:prstGeom>
        </p:spPr>
        <p:txBody>
          <a:bodyPr vert="horz" wrap="square" lIns="0" tIns="0" rIns="0" bIns="0" rtlCol="0">
            <a:spAutoFit/>
          </a:bodyPr>
          <a:lstStyle/>
          <a:p>
            <a:pPr marL="6350" marR="2540">
              <a:lnSpc>
                <a:spcPct val="115100"/>
              </a:lnSpc>
              <a:tabLst>
                <a:tab pos="455930" algn="l"/>
                <a:tab pos="1514475" algn="l"/>
                <a:tab pos="2258695" algn="l"/>
                <a:tab pos="3619500" algn="l"/>
                <a:tab pos="4268153" algn="l"/>
                <a:tab pos="5316538" algn="l"/>
              </a:tabLst>
            </a:pPr>
            <a:r>
              <a:rPr sz="3050" spc="-195" dirty="0">
                <a:solidFill>
                  <a:srgbClr val="79277C"/>
                </a:solidFill>
                <a:latin typeface="Arial Narrow"/>
                <a:cs typeface="Arial Narrow"/>
              </a:rPr>
              <a:t>.</a:t>
            </a:r>
            <a:r>
              <a:rPr sz="3050" spc="-422" dirty="0">
                <a:solidFill>
                  <a:srgbClr val="79277C"/>
                </a:solidFill>
                <a:latin typeface="Arial Narrow"/>
                <a:cs typeface="Arial Narrow"/>
              </a:rPr>
              <a:t> </a:t>
            </a:r>
            <a:r>
              <a:rPr sz="3050" spc="-195" dirty="0">
                <a:solidFill>
                  <a:srgbClr val="79277C"/>
                </a:solidFill>
                <a:latin typeface="Arial Narrow"/>
                <a:cs typeface="Arial Narrow"/>
              </a:rPr>
              <a:t>.</a:t>
            </a:r>
            <a:r>
              <a:rPr sz="3050" spc="-422" dirty="0">
                <a:solidFill>
                  <a:srgbClr val="79277C"/>
                </a:solidFill>
                <a:latin typeface="Arial Narrow"/>
                <a:cs typeface="Arial Narrow"/>
              </a:rPr>
              <a:t> </a:t>
            </a:r>
            <a:r>
              <a:rPr sz="3050" spc="-195" dirty="0">
                <a:solidFill>
                  <a:srgbClr val="79277C"/>
                </a:solidFill>
                <a:latin typeface="Arial Narrow"/>
                <a:cs typeface="Arial Narrow"/>
              </a:rPr>
              <a:t>.</a:t>
            </a:r>
            <a:r>
              <a:rPr lang="fr-BE" sz="3050" dirty="0">
                <a:solidFill>
                  <a:srgbClr val="79277C"/>
                </a:solidFill>
                <a:latin typeface="Arial Narrow"/>
                <a:cs typeface="Arial Narrow"/>
              </a:rPr>
              <a:t> </a:t>
            </a:r>
            <a:r>
              <a:rPr lang="fr-BE" sz="3050" spc="130" dirty="0">
                <a:solidFill>
                  <a:srgbClr val="79277C"/>
                </a:solidFill>
                <a:latin typeface="Arial Narrow"/>
                <a:cs typeface="Arial Narrow"/>
              </a:rPr>
              <a:t>prennent toutes les mesures législatives, administratives et autres appropriées administratives et autres pour la l'application des droits reconnus dans la présente Convention.</a:t>
            </a:r>
          </a:p>
        </p:txBody>
      </p:sp>
      <p:sp>
        <p:nvSpPr>
          <p:cNvPr id="40" name="object 40"/>
          <p:cNvSpPr txBox="1"/>
          <p:nvPr/>
        </p:nvSpPr>
        <p:spPr>
          <a:xfrm>
            <a:off x="1900502" y="1221472"/>
            <a:ext cx="538289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Les États parties...</a:t>
            </a:r>
            <a:endParaRPr sz="5200" dirty="0">
              <a:latin typeface="Arial"/>
              <a:cs typeface="Arial"/>
            </a:endParaRPr>
          </a:p>
        </p:txBody>
      </p:sp>
      <p:sp>
        <p:nvSpPr>
          <p:cNvPr id="41" name="object 41"/>
          <p:cNvSpPr/>
          <p:nvPr/>
        </p:nvSpPr>
        <p:spPr>
          <a:xfrm>
            <a:off x="7555885" y="3432552"/>
            <a:ext cx="1371600" cy="1758633"/>
          </a:xfrm>
          <a:custGeom>
            <a:avLst/>
            <a:gdLst/>
            <a:ahLst/>
            <a:cxnLst/>
            <a:rect l="l" t="t" r="r" b="b"/>
            <a:pathLst>
              <a:path w="2743200" h="3517265">
                <a:moveTo>
                  <a:pt x="0" y="3200752"/>
                </a:moveTo>
                <a:lnTo>
                  <a:pt x="0" y="3269185"/>
                </a:lnTo>
                <a:lnTo>
                  <a:pt x="930" y="3289355"/>
                </a:lnTo>
                <a:lnTo>
                  <a:pt x="5369" y="3338943"/>
                </a:lnTo>
                <a:lnTo>
                  <a:pt x="12942" y="3389111"/>
                </a:lnTo>
                <a:lnTo>
                  <a:pt x="23940" y="3439921"/>
                </a:lnTo>
                <a:lnTo>
                  <a:pt x="43934" y="3481787"/>
                </a:lnTo>
                <a:lnTo>
                  <a:pt x="64233" y="3489064"/>
                </a:lnTo>
                <a:lnTo>
                  <a:pt x="72561" y="3486810"/>
                </a:lnTo>
                <a:lnTo>
                  <a:pt x="113771" y="3455306"/>
                </a:lnTo>
                <a:lnTo>
                  <a:pt x="142345" y="3425588"/>
                </a:lnTo>
                <a:lnTo>
                  <a:pt x="179510" y="3385020"/>
                </a:lnTo>
                <a:lnTo>
                  <a:pt x="279701" y="3271417"/>
                </a:lnTo>
                <a:lnTo>
                  <a:pt x="298120" y="3250966"/>
                </a:lnTo>
                <a:lnTo>
                  <a:pt x="330056" y="3217136"/>
                </a:lnTo>
                <a:lnTo>
                  <a:pt x="363037" y="3184840"/>
                </a:lnTo>
                <a:lnTo>
                  <a:pt x="397186" y="3154213"/>
                </a:lnTo>
                <a:lnTo>
                  <a:pt x="432629" y="3125389"/>
                </a:lnTo>
                <a:lnTo>
                  <a:pt x="469490" y="3098506"/>
                </a:lnTo>
                <a:lnTo>
                  <a:pt x="507893" y="3073698"/>
                </a:lnTo>
                <a:lnTo>
                  <a:pt x="547964" y="3051101"/>
                </a:lnTo>
                <a:lnTo>
                  <a:pt x="589827" y="3030850"/>
                </a:lnTo>
                <a:lnTo>
                  <a:pt x="633606" y="3013081"/>
                </a:lnTo>
                <a:lnTo>
                  <a:pt x="679427" y="2997930"/>
                </a:lnTo>
                <a:lnTo>
                  <a:pt x="704933" y="2993470"/>
                </a:lnTo>
                <a:lnTo>
                  <a:pt x="716510" y="2993658"/>
                </a:lnTo>
                <a:lnTo>
                  <a:pt x="758878" y="3013556"/>
                </a:lnTo>
                <a:lnTo>
                  <a:pt x="800687" y="3057555"/>
                </a:lnTo>
                <a:lnTo>
                  <a:pt x="832712" y="3090106"/>
                </a:lnTo>
                <a:lnTo>
                  <a:pt x="865402" y="3121601"/>
                </a:lnTo>
                <a:lnTo>
                  <a:pt x="898764" y="3152022"/>
                </a:lnTo>
                <a:lnTo>
                  <a:pt x="932802" y="3181352"/>
                </a:lnTo>
                <a:lnTo>
                  <a:pt x="967522" y="3209574"/>
                </a:lnTo>
                <a:lnTo>
                  <a:pt x="1002930" y="3236669"/>
                </a:lnTo>
                <a:lnTo>
                  <a:pt x="1039031" y="3262621"/>
                </a:lnTo>
                <a:lnTo>
                  <a:pt x="1075832" y="3287412"/>
                </a:lnTo>
                <a:lnTo>
                  <a:pt x="1113337" y="3311025"/>
                </a:lnTo>
                <a:lnTo>
                  <a:pt x="1151553" y="3333443"/>
                </a:lnTo>
                <a:lnTo>
                  <a:pt x="1190486" y="3354647"/>
                </a:lnTo>
                <a:lnTo>
                  <a:pt x="1230140" y="3374621"/>
                </a:lnTo>
                <a:lnTo>
                  <a:pt x="1270905" y="3393510"/>
                </a:lnTo>
                <a:lnTo>
                  <a:pt x="1311637" y="3410808"/>
                </a:lnTo>
                <a:lnTo>
                  <a:pt x="1353491" y="3426986"/>
                </a:lnTo>
                <a:lnTo>
                  <a:pt x="1396090" y="3441864"/>
                </a:lnTo>
                <a:lnTo>
                  <a:pt x="1439439" y="3455424"/>
                </a:lnTo>
                <a:lnTo>
                  <a:pt x="1483543" y="3467650"/>
                </a:lnTo>
                <a:lnTo>
                  <a:pt x="1528410" y="3478523"/>
                </a:lnTo>
                <a:lnTo>
                  <a:pt x="1594123" y="3491930"/>
                </a:lnTo>
                <a:lnTo>
                  <a:pt x="1659236" y="3502436"/>
                </a:lnTo>
                <a:lnTo>
                  <a:pt x="1723744" y="3510054"/>
                </a:lnTo>
                <a:lnTo>
                  <a:pt x="1787644" y="3514792"/>
                </a:lnTo>
                <a:lnTo>
                  <a:pt x="1850929" y="3516661"/>
                </a:lnTo>
                <a:lnTo>
                  <a:pt x="1913595" y="3515672"/>
                </a:lnTo>
                <a:lnTo>
                  <a:pt x="1975638" y="3511836"/>
                </a:lnTo>
                <a:lnTo>
                  <a:pt x="2037052" y="3505163"/>
                </a:lnTo>
                <a:lnTo>
                  <a:pt x="2097833" y="3495664"/>
                </a:lnTo>
                <a:lnTo>
                  <a:pt x="2157975" y="3483348"/>
                </a:lnTo>
                <a:lnTo>
                  <a:pt x="2217475" y="3468227"/>
                </a:lnTo>
                <a:lnTo>
                  <a:pt x="2276326" y="3450312"/>
                </a:lnTo>
                <a:lnTo>
                  <a:pt x="2334525" y="3429611"/>
                </a:lnTo>
                <a:lnTo>
                  <a:pt x="2392066" y="3406138"/>
                </a:lnTo>
                <a:lnTo>
                  <a:pt x="2448945" y="3379900"/>
                </a:lnTo>
                <a:lnTo>
                  <a:pt x="2505156" y="3350910"/>
                </a:lnTo>
                <a:lnTo>
                  <a:pt x="2560695" y="3319178"/>
                </a:lnTo>
                <a:lnTo>
                  <a:pt x="2615557" y="3284714"/>
                </a:lnTo>
                <a:lnTo>
                  <a:pt x="2669738" y="3247529"/>
                </a:lnTo>
                <a:lnTo>
                  <a:pt x="2723232" y="3207633"/>
                </a:lnTo>
                <a:lnTo>
                  <a:pt x="2743199" y="3191532"/>
                </a:lnTo>
                <a:lnTo>
                  <a:pt x="2743199" y="321136"/>
                </a:lnTo>
                <a:lnTo>
                  <a:pt x="2683846" y="275073"/>
                </a:lnTo>
                <a:lnTo>
                  <a:pt x="2639258" y="243716"/>
                </a:lnTo>
                <a:lnTo>
                  <a:pt x="2593594" y="214117"/>
                </a:lnTo>
                <a:lnTo>
                  <a:pt x="2546843" y="186299"/>
                </a:lnTo>
                <a:lnTo>
                  <a:pt x="2498998" y="160290"/>
                </a:lnTo>
                <a:lnTo>
                  <a:pt x="2450050" y="136114"/>
                </a:lnTo>
                <a:lnTo>
                  <a:pt x="2399991" y="113799"/>
                </a:lnTo>
                <a:lnTo>
                  <a:pt x="2348811" y="93368"/>
                </a:lnTo>
                <a:lnTo>
                  <a:pt x="2296502" y="74849"/>
                </a:lnTo>
                <a:lnTo>
                  <a:pt x="2243055" y="58267"/>
                </a:lnTo>
                <a:lnTo>
                  <a:pt x="2188462" y="43648"/>
                </a:lnTo>
                <a:lnTo>
                  <a:pt x="2132714" y="31017"/>
                </a:lnTo>
                <a:lnTo>
                  <a:pt x="2075803" y="20401"/>
                </a:lnTo>
                <a:lnTo>
                  <a:pt x="2018822" y="11990"/>
                </a:lnTo>
                <a:lnTo>
                  <a:pt x="1962292" y="5789"/>
                </a:lnTo>
                <a:lnTo>
                  <a:pt x="1906217" y="1791"/>
                </a:lnTo>
                <a:lnTo>
                  <a:pt x="1850929" y="0"/>
                </a:lnTo>
                <a:lnTo>
                  <a:pt x="1795457" y="377"/>
                </a:lnTo>
                <a:lnTo>
                  <a:pt x="1740782" y="2948"/>
                </a:lnTo>
                <a:lnTo>
                  <a:pt x="1686586" y="7695"/>
                </a:lnTo>
                <a:lnTo>
                  <a:pt x="1632873" y="14612"/>
                </a:lnTo>
                <a:lnTo>
                  <a:pt x="1579650" y="23693"/>
                </a:lnTo>
                <a:lnTo>
                  <a:pt x="1526922" y="34931"/>
                </a:lnTo>
                <a:lnTo>
                  <a:pt x="1474695" y="48319"/>
                </a:lnTo>
                <a:lnTo>
                  <a:pt x="1422974" y="63851"/>
                </a:lnTo>
                <a:lnTo>
                  <a:pt x="1371764" y="81520"/>
                </a:lnTo>
                <a:lnTo>
                  <a:pt x="1321073" y="101320"/>
                </a:lnTo>
                <a:lnTo>
                  <a:pt x="1270522" y="123430"/>
                </a:lnTo>
                <a:lnTo>
                  <a:pt x="1221265" y="147286"/>
                </a:lnTo>
                <a:lnTo>
                  <a:pt x="1172160" y="173438"/>
                </a:lnTo>
                <a:lnTo>
                  <a:pt x="1123596" y="201695"/>
                </a:lnTo>
                <a:lnTo>
                  <a:pt x="1075577" y="232050"/>
                </a:lnTo>
                <a:lnTo>
                  <a:pt x="1028109" y="264496"/>
                </a:lnTo>
                <a:lnTo>
                  <a:pt x="973165" y="305045"/>
                </a:lnTo>
                <a:lnTo>
                  <a:pt x="920523" y="347117"/>
                </a:lnTo>
                <a:lnTo>
                  <a:pt x="870158" y="390689"/>
                </a:lnTo>
                <a:lnTo>
                  <a:pt x="822042" y="435741"/>
                </a:lnTo>
                <a:lnTo>
                  <a:pt x="776149" y="482250"/>
                </a:lnTo>
                <a:lnTo>
                  <a:pt x="732453" y="530196"/>
                </a:lnTo>
                <a:lnTo>
                  <a:pt x="690926" y="579556"/>
                </a:lnTo>
                <a:lnTo>
                  <a:pt x="651543" y="630309"/>
                </a:lnTo>
                <a:lnTo>
                  <a:pt x="614277" y="682435"/>
                </a:lnTo>
                <a:lnTo>
                  <a:pt x="579101" y="735910"/>
                </a:lnTo>
                <a:lnTo>
                  <a:pt x="545988" y="790714"/>
                </a:lnTo>
                <a:lnTo>
                  <a:pt x="514913" y="846825"/>
                </a:lnTo>
                <a:lnTo>
                  <a:pt x="485848" y="904221"/>
                </a:lnTo>
                <a:lnTo>
                  <a:pt x="458767" y="962882"/>
                </a:lnTo>
                <a:lnTo>
                  <a:pt x="433643" y="1022785"/>
                </a:lnTo>
                <a:lnTo>
                  <a:pt x="410450" y="1083909"/>
                </a:lnTo>
                <a:lnTo>
                  <a:pt x="389161" y="1146233"/>
                </a:lnTo>
                <a:lnTo>
                  <a:pt x="369750" y="1209734"/>
                </a:lnTo>
                <a:lnTo>
                  <a:pt x="352190" y="1274392"/>
                </a:lnTo>
                <a:lnTo>
                  <a:pt x="336454" y="1340185"/>
                </a:lnTo>
                <a:lnTo>
                  <a:pt x="328490" y="1377657"/>
                </a:lnTo>
                <a:lnTo>
                  <a:pt x="321312" y="1415167"/>
                </a:lnTo>
                <a:lnTo>
                  <a:pt x="320840" y="1417936"/>
                </a:lnTo>
                <a:lnTo>
                  <a:pt x="320840" y="2114578"/>
                </a:lnTo>
                <a:lnTo>
                  <a:pt x="319693" y="2127351"/>
                </a:lnTo>
                <a:lnTo>
                  <a:pt x="317283" y="2140042"/>
                </a:lnTo>
                <a:lnTo>
                  <a:pt x="313727" y="2152293"/>
                </a:lnTo>
                <a:lnTo>
                  <a:pt x="309136" y="2163771"/>
                </a:lnTo>
                <a:lnTo>
                  <a:pt x="291570" y="2202456"/>
                </a:lnTo>
                <a:lnTo>
                  <a:pt x="257777" y="2278700"/>
                </a:lnTo>
                <a:lnTo>
                  <a:pt x="224891" y="2355812"/>
                </a:lnTo>
                <a:lnTo>
                  <a:pt x="208927" y="2394535"/>
                </a:lnTo>
                <a:lnTo>
                  <a:pt x="193315" y="2433380"/>
                </a:lnTo>
                <a:lnTo>
                  <a:pt x="178078" y="2472355"/>
                </a:lnTo>
                <a:lnTo>
                  <a:pt x="163241" y="2511468"/>
                </a:lnTo>
                <a:lnTo>
                  <a:pt x="148827" y="2550727"/>
                </a:lnTo>
                <a:lnTo>
                  <a:pt x="134859" y="2590141"/>
                </a:lnTo>
                <a:lnTo>
                  <a:pt x="121363" y="2629716"/>
                </a:lnTo>
                <a:lnTo>
                  <a:pt x="108361" y="2669462"/>
                </a:lnTo>
                <a:lnTo>
                  <a:pt x="95877" y="2709386"/>
                </a:lnTo>
                <a:lnTo>
                  <a:pt x="83936" y="2749496"/>
                </a:lnTo>
                <a:lnTo>
                  <a:pt x="72561" y="2789801"/>
                </a:lnTo>
                <a:lnTo>
                  <a:pt x="61776" y="2830308"/>
                </a:lnTo>
                <a:lnTo>
                  <a:pt x="51605" y="2871025"/>
                </a:lnTo>
                <a:lnTo>
                  <a:pt x="42072" y="2911960"/>
                </a:lnTo>
                <a:lnTo>
                  <a:pt x="33160" y="2953321"/>
                </a:lnTo>
                <a:lnTo>
                  <a:pt x="23837" y="3000433"/>
                </a:lnTo>
                <a:lnTo>
                  <a:pt x="15574" y="3047879"/>
                </a:lnTo>
                <a:lnTo>
                  <a:pt x="8702" y="3095523"/>
                </a:lnTo>
                <a:lnTo>
                  <a:pt x="3511" y="3143430"/>
                </a:lnTo>
                <a:lnTo>
                  <a:pt x="292" y="3191661"/>
                </a:lnTo>
                <a:lnTo>
                  <a:pt x="0" y="3200752"/>
                </a:lnTo>
                <a:close/>
              </a:path>
              <a:path w="2743200" h="3517265">
                <a:moveTo>
                  <a:pt x="291234" y="1755212"/>
                </a:moveTo>
                <a:lnTo>
                  <a:pt x="291632" y="1793354"/>
                </a:lnTo>
                <a:lnTo>
                  <a:pt x="292758" y="1831584"/>
                </a:lnTo>
                <a:lnTo>
                  <a:pt x="294608" y="1869908"/>
                </a:lnTo>
                <a:lnTo>
                  <a:pt x="297176" y="1908330"/>
                </a:lnTo>
                <a:lnTo>
                  <a:pt x="300457" y="1946855"/>
                </a:lnTo>
                <a:lnTo>
                  <a:pt x="304445" y="1985488"/>
                </a:lnTo>
                <a:lnTo>
                  <a:pt x="309146" y="2024309"/>
                </a:lnTo>
                <a:lnTo>
                  <a:pt x="314523" y="2063095"/>
                </a:lnTo>
                <a:lnTo>
                  <a:pt x="320603" y="2102078"/>
                </a:lnTo>
                <a:lnTo>
                  <a:pt x="320840" y="2114578"/>
                </a:lnTo>
                <a:lnTo>
                  <a:pt x="320840" y="1417936"/>
                </a:lnTo>
                <a:lnTo>
                  <a:pt x="314915" y="1452719"/>
                </a:lnTo>
                <a:lnTo>
                  <a:pt x="309136" y="1491546"/>
                </a:lnTo>
                <a:lnTo>
                  <a:pt x="300359" y="1565674"/>
                </a:lnTo>
                <a:lnTo>
                  <a:pt x="294465" y="1641274"/>
                </a:lnTo>
                <a:lnTo>
                  <a:pt x="291570" y="1717155"/>
                </a:lnTo>
                <a:lnTo>
                  <a:pt x="291234" y="1755212"/>
                </a:lnTo>
                <a:close/>
              </a:path>
            </a:pathLst>
          </a:custGeom>
          <a:solidFill>
            <a:srgbClr val="F79141"/>
          </a:solidFill>
        </p:spPr>
        <p:txBody>
          <a:bodyPr wrap="square" lIns="0" tIns="0" rIns="0" bIns="0" rtlCol="0"/>
          <a:lstStyle/>
          <a:p>
            <a:endParaRPr sz="1200" dirty="0"/>
          </a:p>
        </p:txBody>
      </p:sp>
      <p:sp>
        <p:nvSpPr>
          <p:cNvPr id="42" name="object 42"/>
          <p:cNvSpPr/>
          <p:nvPr/>
        </p:nvSpPr>
        <p:spPr>
          <a:xfrm>
            <a:off x="7555885" y="3432607"/>
            <a:ext cx="1371600" cy="1758315"/>
          </a:xfrm>
          <a:custGeom>
            <a:avLst/>
            <a:gdLst/>
            <a:ahLst/>
            <a:cxnLst/>
            <a:rect l="l" t="t" r="r" b="b"/>
            <a:pathLst>
              <a:path w="2743200" h="3516629">
                <a:moveTo>
                  <a:pt x="0" y="3186721"/>
                </a:moveTo>
                <a:lnTo>
                  <a:pt x="0" y="3289692"/>
                </a:lnTo>
                <a:lnTo>
                  <a:pt x="1325" y="3309439"/>
                </a:lnTo>
                <a:lnTo>
                  <a:pt x="6716" y="3357241"/>
                </a:lnTo>
                <a:lnTo>
                  <a:pt x="15249" y="3405113"/>
                </a:lnTo>
                <a:lnTo>
                  <a:pt x="25131" y="3444601"/>
                </a:lnTo>
                <a:lnTo>
                  <a:pt x="45783" y="3483520"/>
                </a:lnTo>
                <a:lnTo>
                  <a:pt x="59085" y="3489121"/>
                </a:lnTo>
                <a:lnTo>
                  <a:pt x="66736" y="3488470"/>
                </a:lnTo>
                <a:lnTo>
                  <a:pt x="105714" y="3462932"/>
                </a:lnTo>
                <a:lnTo>
                  <a:pt x="137354" y="3430282"/>
                </a:lnTo>
                <a:lnTo>
                  <a:pt x="177184" y="3387150"/>
                </a:lnTo>
                <a:lnTo>
                  <a:pt x="270258" y="3281776"/>
                </a:lnTo>
                <a:lnTo>
                  <a:pt x="297842" y="3250975"/>
                </a:lnTo>
                <a:lnTo>
                  <a:pt x="329840" y="3217115"/>
                </a:lnTo>
                <a:lnTo>
                  <a:pt x="362845" y="3184803"/>
                </a:lnTo>
                <a:lnTo>
                  <a:pt x="396959" y="3154181"/>
                </a:lnTo>
                <a:lnTo>
                  <a:pt x="432280" y="3125387"/>
                </a:lnTo>
                <a:lnTo>
                  <a:pt x="468909" y="3098564"/>
                </a:lnTo>
                <a:lnTo>
                  <a:pt x="506946" y="3073852"/>
                </a:lnTo>
                <a:lnTo>
                  <a:pt x="546492" y="3051392"/>
                </a:lnTo>
                <a:lnTo>
                  <a:pt x="587645" y="3031324"/>
                </a:lnTo>
                <a:lnTo>
                  <a:pt x="630507" y="3013789"/>
                </a:lnTo>
                <a:lnTo>
                  <a:pt x="675177" y="2998928"/>
                </a:lnTo>
                <a:lnTo>
                  <a:pt x="713174" y="2993402"/>
                </a:lnTo>
                <a:lnTo>
                  <a:pt x="724346" y="2994849"/>
                </a:lnTo>
                <a:lnTo>
                  <a:pt x="766162" y="3020779"/>
                </a:lnTo>
                <a:lnTo>
                  <a:pt x="797960" y="3054829"/>
                </a:lnTo>
                <a:lnTo>
                  <a:pt x="830373" y="3087791"/>
                </a:lnTo>
                <a:lnTo>
                  <a:pt x="863409" y="3119649"/>
                </a:lnTo>
                <a:lnTo>
                  <a:pt x="897076" y="3150391"/>
                </a:lnTo>
                <a:lnTo>
                  <a:pt x="931383" y="3180000"/>
                </a:lnTo>
                <a:lnTo>
                  <a:pt x="966336" y="3208463"/>
                </a:lnTo>
                <a:lnTo>
                  <a:pt x="1001945" y="3235764"/>
                </a:lnTo>
                <a:lnTo>
                  <a:pt x="1038218" y="3261890"/>
                </a:lnTo>
                <a:lnTo>
                  <a:pt x="1075408" y="3286979"/>
                </a:lnTo>
                <a:lnTo>
                  <a:pt x="1112789" y="3310556"/>
                </a:lnTo>
                <a:lnTo>
                  <a:pt x="1151102" y="3333066"/>
                </a:lnTo>
                <a:lnTo>
                  <a:pt x="1190112" y="3354343"/>
                </a:lnTo>
                <a:lnTo>
                  <a:pt x="1229827" y="3374371"/>
                </a:lnTo>
                <a:lnTo>
                  <a:pt x="1270719" y="3393332"/>
                </a:lnTo>
                <a:lnTo>
                  <a:pt x="1311404" y="3410622"/>
                </a:lnTo>
                <a:lnTo>
                  <a:pt x="1353282" y="3426815"/>
                </a:lnTo>
                <a:lnTo>
                  <a:pt x="1395897" y="3441702"/>
                </a:lnTo>
                <a:lnTo>
                  <a:pt x="1439259" y="3455267"/>
                </a:lnTo>
                <a:lnTo>
                  <a:pt x="1483374" y="3467495"/>
                </a:lnTo>
                <a:lnTo>
                  <a:pt x="1528251" y="3478373"/>
                </a:lnTo>
                <a:lnTo>
                  <a:pt x="1593993" y="3491768"/>
                </a:lnTo>
                <a:lnTo>
                  <a:pt x="1659132" y="3502264"/>
                </a:lnTo>
                <a:lnTo>
                  <a:pt x="1723665" y="3509871"/>
                </a:lnTo>
                <a:lnTo>
                  <a:pt x="1787586" y="3514601"/>
                </a:lnTo>
                <a:lnTo>
                  <a:pt x="1850891" y="3516463"/>
                </a:lnTo>
                <a:lnTo>
                  <a:pt x="1913575" y="3515469"/>
                </a:lnTo>
                <a:lnTo>
                  <a:pt x="1975633" y="3511629"/>
                </a:lnTo>
                <a:lnTo>
                  <a:pt x="2037061" y="3504955"/>
                </a:lnTo>
                <a:lnTo>
                  <a:pt x="2097854" y="3495456"/>
                </a:lnTo>
                <a:lnTo>
                  <a:pt x="2158006" y="3483143"/>
                </a:lnTo>
                <a:lnTo>
                  <a:pt x="2217513" y="3468028"/>
                </a:lnTo>
                <a:lnTo>
                  <a:pt x="2276371" y="3450121"/>
                </a:lnTo>
                <a:lnTo>
                  <a:pt x="2334574" y="3429433"/>
                </a:lnTo>
                <a:lnTo>
                  <a:pt x="2392119" y="3405974"/>
                </a:lnTo>
                <a:lnTo>
                  <a:pt x="2448999" y="3379756"/>
                </a:lnTo>
                <a:lnTo>
                  <a:pt x="2505210" y="3350788"/>
                </a:lnTo>
                <a:lnTo>
                  <a:pt x="2560748" y="3319082"/>
                </a:lnTo>
                <a:lnTo>
                  <a:pt x="2615607" y="3284649"/>
                </a:lnTo>
                <a:lnTo>
                  <a:pt x="2669784" y="3247498"/>
                </a:lnTo>
                <a:lnTo>
                  <a:pt x="2723272" y="3207642"/>
                </a:lnTo>
                <a:lnTo>
                  <a:pt x="2743199" y="3191551"/>
                </a:lnTo>
                <a:lnTo>
                  <a:pt x="2743199" y="321082"/>
                </a:lnTo>
                <a:lnTo>
                  <a:pt x="2683833" y="275038"/>
                </a:lnTo>
                <a:lnTo>
                  <a:pt x="2639241" y="243700"/>
                </a:lnTo>
                <a:lnTo>
                  <a:pt x="2593570" y="214116"/>
                </a:lnTo>
                <a:lnTo>
                  <a:pt x="2546811" y="186312"/>
                </a:lnTo>
                <a:lnTo>
                  <a:pt x="2498957" y="160315"/>
                </a:lnTo>
                <a:lnTo>
                  <a:pt x="2449999" y="136151"/>
                </a:lnTo>
                <a:lnTo>
                  <a:pt x="2399928" y="113845"/>
                </a:lnTo>
                <a:lnTo>
                  <a:pt x="2348737" y="93423"/>
                </a:lnTo>
                <a:lnTo>
                  <a:pt x="2296418" y="74912"/>
                </a:lnTo>
                <a:lnTo>
                  <a:pt x="2242961" y="58337"/>
                </a:lnTo>
                <a:lnTo>
                  <a:pt x="2188358" y="43724"/>
                </a:lnTo>
                <a:lnTo>
                  <a:pt x="2132602" y="31100"/>
                </a:lnTo>
                <a:lnTo>
                  <a:pt x="2075684" y="20489"/>
                </a:lnTo>
                <a:lnTo>
                  <a:pt x="2018703" y="12051"/>
                </a:lnTo>
                <a:lnTo>
                  <a:pt x="1962170" y="5825"/>
                </a:lnTo>
                <a:lnTo>
                  <a:pt x="1906091" y="1806"/>
                </a:lnTo>
                <a:lnTo>
                  <a:pt x="1850891" y="0"/>
                </a:lnTo>
                <a:lnTo>
                  <a:pt x="1795320" y="359"/>
                </a:lnTo>
                <a:lnTo>
                  <a:pt x="1740640" y="2918"/>
                </a:lnTo>
                <a:lnTo>
                  <a:pt x="1686437" y="7657"/>
                </a:lnTo>
                <a:lnTo>
                  <a:pt x="1632718" y="14569"/>
                </a:lnTo>
                <a:lnTo>
                  <a:pt x="1579488" y="23647"/>
                </a:lnTo>
                <a:lnTo>
                  <a:pt x="1526754" y="34885"/>
                </a:lnTo>
                <a:lnTo>
                  <a:pt x="1474521" y="48276"/>
                </a:lnTo>
                <a:lnTo>
                  <a:pt x="1422795" y="63814"/>
                </a:lnTo>
                <a:lnTo>
                  <a:pt x="1371582" y="81491"/>
                </a:lnTo>
                <a:lnTo>
                  <a:pt x="1320888" y="101301"/>
                </a:lnTo>
                <a:lnTo>
                  <a:pt x="1270255" y="123463"/>
                </a:lnTo>
                <a:lnTo>
                  <a:pt x="1221080" y="147294"/>
                </a:lnTo>
                <a:lnTo>
                  <a:pt x="1171978" y="173464"/>
                </a:lnTo>
                <a:lnTo>
                  <a:pt x="1123419" y="201740"/>
                </a:lnTo>
                <a:lnTo>
                  <a:pt x="1075163" y="232283"/>
                </a:lnTo>
                <a:lnTo>
                  <a:pt x="1027951" y="264584"/>
                </a:lnTo>
                <a:lnTo>
                  <a:pt x="973039" y="305128"/>
                </a:lnTo>
                <a:lnTo>
                  <a:pt x="920424" y="347194"/>
                </a:lnTo>
                <a:lnTo>
                  <a:pt x="870080" y="390761"/>
                </a:lnTo>
                <a:lnTo>
                  <a:pt x="821980" y="435807"/>
                </a:lnTo>
                <a:lnTo>
                  <a:pt x="776100" y="482311"/>
                </a:lnTo>
                <a:lnTo>
                  <a:pt x="732412" y="530250"/>
                </a:lnTo>
                <a:lnTo>
                  <a:pt x="690892" y="579604"/>
                </a:lnTo>
                <a:lnTo>
                  <a:pt x="651512" y="630349"/>
                </a:lnTo>
                <a:lnTo>
                  <a:pt x="614247" y="682465"/>
                </a:lnTo>
                <a:lnTo>
                  <a:pt x="579072" y="735929"/>
                </a:lnTo>
                <a:lnTo>
                  <a:pt x="545959" y="790720"/>
                </a:lnTo>
                <a:lnTo>
                  <a:pt x="514883" y="846816"/>
                </a:lnTo>
                <a:lnTo>
                  <a:pt x="485819" y="904195"/>
                </a:lnTo>
                <a:lnTo>
                  <a:pt x="458739" y="962836"/>
                </a:lnTo>
                <a:lnTo>
                  <a:pt x="433619" y="1022717"/>
                </a:lnTo>
                <a:lnTo>
                  <a:pt x="410431" y="1083816"/>
                </a:lnTo>
                <a:lnTo>
                  <a:pt x="389151" y="1146111"/>
                </a:lnTo>
                <a:lnTo>
                  <a:pt x="369753" y="1209580"/>
                </a:lnTo>
                <a:lnTo>
                  <a:pt x="352209" y="1274202"/>
                </a:lnTo>
                <a:lnTo>
                  <a:pt x="336495" y="1339955"/>
                </a:lnTo>
                <a:lnTo>
                  <a:pt x="328528" y="1377422"/>
                </a:lnTo>
                <a:lnTo>
                  <a:pt x="321345" y="1414923"/>
                </a:lnTo>
                <a:lnTo>
                  <a:pt x="320685" y="1418790"/>
                </a:lnTo>
                <a:lnTo>
                  <a:pt x="320685" y="2106247"/>
                </a:lnTo>
                <a:lnTo>
                  <a:pt x="320483" y="2118864"/>
                </a:lnTo>
                <a:lnTo>
                  <a:pt x="318904" y="2131616"/>
                </a:lnTo>
                <a:lnTo>
                  <a:pt x="316082" y="2144163"/>
                </a:lnTo>
                <a:lnTo>
                  <a:pt x="312151" y="2156163"/>
                </a:lnTo>
                <a:lnTo>
                  <a:pt x="291313" y="2202157"/>
                </a:lnTo>
                <a:lnTo>
                  <a:pt x="259516" y="2273942"/>
                </a:lnTo>
                <a:lnTo>
                  <a:pt x="226018" y="2352468"/>
                </a:lnTo>
                <a:lnTo>
                  <a:pt x="209808" y="2391774"/>
                </a:lnTo>
                <a:lnTo>
                  <a:pt x="193987" y="2431126"/>
                </a:lnTo>
                <a:lnTo>
                  <a:pt x="178574" y="2470540"/>
                </a:lnTo>
                <a:lnTo>
                  <a:pt x="163591" y="2510028"/>
                </a:lnTo>
                <a:lnTo>
                  <a:pt x="149058" y="2549603"/>
                </a:lnTo>
                <a:lnTo>
                  <a:pt x="134998" y="2589281"/>
                </a:lnTo>
                <a:lnTo>
                  <a:pt x="121429" y="2629073"/>
                </a:lnTo>
                <a:lnTo>
                  <a:pt x="108374" y="2668995"/>
                </a:lnTo>
                <a:lnTo>
                  <a:pt x="95854" y="2709060"/>
                </a:lnTo>
                <a:lnTo>
                  <a:pt x="83888" y="2749281"/>
                </a:lnTo>
                <a:lnTo>
                  <a:pt x="72499" y="2789672"/>
                </a:lnTo>
                <a:lnTo>
                  <a:pt x="61707" y="2830246"/>
                </a:lnTo>
                <a:lnTo>
                  <a:pt x="51533" y="2871019"/>
                </a:lnTo>
                <a:lnTo>
                  <a:pt x="41997" y="2912002"/>
                </a:lnTo>
                <a:lnTo>
                  <a:pt x="33122" y="2953210"/>
                </a:lnTo>
                <a:lnTo>
                  <a:pt x="23769" y="3000475"/>
                </a:lnTo>
                <a:lnTo>
                  <a:pt x="15482" y="3047811"/>
                </a:lnTo>
                <a:lnTo>
                  <a:pt x="8537" y="3095219"/>
                </a:lnTo>
                <a:lnTo>
                  <a:pt x="3212" y="3142698"/>
                </a:lnTo>
                <a:lnTo>
                  <a:pt x="1243" y="3166465"/>
                </a:lnTo>
                <a:lnTo>
                  <a:pt x="0" y="3186721"/>
                </a:lnTo>
                <a:close/>
              </a:path>
              <a:path w="2743200" h="3516629">
                <a:moveTo>
                  <a:pt x="290983" y="1753730"/>
                </a:moveTo>
                <a:lnTo>
                  <a:pt x="292363" y="1829272"/>
                </a:lnTo>
                <a:lnTo>
                  <a:pt x="296598" y="1904879"/>
                </a:lnTo>
                <a:lnTo>
                  <a:pt x="303643" y="1980540"/>
                </a:lnTo>
                <a:lnTo>
                  <a:pt x="308205" y="2018387"/>
                </a:lnTo>
                <a:lnTo>
                  <a:pt x="313451" y="2056243"/>
                </a:lnTo>
                <a:lnTo>
                  <a:pt x="319377" y="2094106"/>
                </a:lnTo>
                <a:lnTo>
                  <a:pt x="320685" y="2106247"/>
                </a:lnTo>
                <a:lnTo>
                  <a:pt x="320685" y="1418790"/>
                </a:lnTo>
                <a:lnTo>
                  <a:pt x="314940" y="1452457"/>
                </a:lnTo>
                <a:lnTo>
                  <a:pt x="304437" y="1527617"/>
                </a:lnTo>
                <a:lnTo>
                  <a:pt x="296973" y="1602891"/>
                </a:lnTo>
                <a:lnTo>
                  <a:pt x="292504" y="1678265"/>
                </a:lnTo>
                <a:lnTo>
                  <a:pt x="291378" y="1715987"/>
                </a:lnTo>
                <a:lnTo>
                  <a:pt x="290983" y="1753730"/>
                </a:lnTo>
                <a:close/>
              </a:path>
            </a:pathLst>
          </a:custGeom>
          <a:solidFill>
            <a:srgbClr val="F79141"/>
          </a:solidFill>
        </p:spPr>
        <p:txBody>
          <a:bodyPr wrap="square" lIns="0" tIns="0" rIns="0" bIns="0" rtlCol="0"/>
          <a:lstStyle/>
          <a:p>
            <a:endParaRPr sz="1200" dirty="0"/>
          </a:p>
        </p:txBody>
      </p:sp>
      <p:sp>
        <p:nvSpPr>
          <p:cNvPr id="43" name="object 43"/>
          <p:cNvSpPr txBox="1"/>
          <p:nvPr/>
        </p:nvSpPr>
        <p:spPr>
          <a:xfrm rot="20580000">
            <a:off x="7725420" y="3802185"/>
            <a:ext cx="1035178" cy="323165"/>
          </a:xfrm>
          <a:prstGeom prst="rect">
            <a:avLst/>
          </a:prstGeom>
        </p:spPr>
        <p:txBody>
          <a:bodyPr vert="horz" wrap="square" lIns="0" tIns="0" rIns="0" bIns="0" rtlCol="0">
            <a:spAutoFit/>
          </a:bodyPr>
          <a:lstStyle/>
          <a:p>
            <a:pPr>
              <a:lnSpc>
                <a:spcPct val="100000"/>
              </a:lnSpc>
            </a:pPr>
            <a:r>
              <a:rPr sz="2100" spc="65" dirty="0">
                <a:solidFill>
                  <a:srgbClr val="FFFFFF"/>
                </a:solidFill>
                <a:latin typeface="Arial"/>
                <a:cs typeface="Arial"/>
              </a:rPr>
              <a:t>Art.</a:t>
            </a:r>
            <a:r>
              <a:rPr sz="2100" spc="45" dirty="0">
                <a:solidFill>
                  <a:srgbClr val="FFFFFF"/>
                </a:solidFill>
                <a:latin typeface="Arial"/>
                <a:cs typeface="Arial"/>
              </a:rPr>
              <a:t> </a:t>
            </a:r>
            <a:r>
              <a:rPr sz="2100" spc="185" dirty="0">
                <a:solidFill>
                  <a:srgbClr val="FFFFFF"/>
                </a:solidFill>
                <a:latin typeface="Arial"/>
                <a:cs typeface="Arial"/>
              </a:rPr>
              <a:t>4</a:t>
            </a:r>
            <a:r>
              <a:rPr sz="2100" spc="45" dirty="0">
                <a:solidFill>
                  <a:srgbClr val="FFFFFF"/>
                </a:solidFill>
                <a:latin typeface="Arial"/>
                <a:cs typeface="Arial"/>
              </a:rPr>
              <a:t> </a:t>
            </a:r>
            <a:r>
              <a:rPr sz="2100" spc="268" dirty="0">
                <a:solidFill>
                  <a:srgbClr val="FFFFFF"/>
                </a:solidFill>
                <a:latin typeface="Arial"/>
                <a:cs typeface="Arial"/>
              </a:rPr>
              <a:t>+</a:t>
            </a:r>
            <a:endParaRPr sz="2100" dirty="0">
              <a:latin typeface="Arial"/>
              <a:cs typeface="Arial"/>
            </a:endParaRPr>
          </a:p>
        </p:txBody>
      </p:sp>
      <p:sp>
        <p:nvSpPr>
          <p:cNvPr id="44" name="object 44"/>
          <p:cNvSpPr txBox="1"/>
          <p:nvPr/>
        </p:nvSpPr>
        <p:spPr>
          <a:xfrm rot="20580000">
            <a:off x="7760413" y="3968499"/>
            <a:ext cx="1165700" cy="646331"/>
          </a:xfrm>
          <a:prstGeom prst="rect">
            <a:avLst/>
          </a:prstGeom>
        </p:spPr>
        <p:txBody>
          <a:bodyPr vert="horz" wrap="square" lIns="0" tIns="0" rIns="0" bIns="0" rtlCol="0">
            <a:spAutoFit/>
          </a:bodyPr>
          <a:lstStyle/>
          <a:p>
            <a:pPr>
              <a:lnSpc>
                <a:spcPct val="100000"/>
              </a:lnSpc>
            </a:pPr>
            <a:r>
              <a:rPr lang="fr-BE" sz="2100" spc="140" dirty="0">
                <a:solidFill>
                  <a:srgbClr val="FFFFFF"/>
                </a:solidFill>
                <a:latin typeface="Arial"/>
                <a:cs typeface="Arial"/>
              </a:rPr>
              <a:t>Tous les autres</a:t>
            </a:r>
            <a:endParaRPr sz="2100" dirty="0">
              <a:latin typeface="Arial"/>
              <a:cs typeface="Arial"/>
            </a:endParaRPr>
          </a:p>
        </p:txBody>
      </p:sp>
      <p:sp>
        <p:nvSpPr>
          <p:cNvPr id="45" name="object 45"/>
          <p:cNvSpPr txBox="1"/>
          <p:nvPr/>
        </p:nvSpPr>
        <p:spPr>
          <a:xfrm rot="20580000">
            <a:off x="7917957" y="4457978"/>
            <a:ext cx="1051018" cy="323165"/>
          </a:xfrm>
          <a:prstGeom prst="rect">
            <a:avLst/>
          </a:prstGeom>
        </p:spPr>
        <p:txBody>
          <a:bodyPr vert="horz" wrap="square" lIns="0" tIns="0" rIns="0" bIns="0" rtlCol="0">
            <a:spAutoFit/>
          </a:bodyPr>
          <a:lstStyle/>
          <a:p>
            <a:pPr>
              <a:lnSpc>
                <a:spcPct val="100000"/>
              </a:lnSpc>
            </a:pPr>
            <a:r>
              <a:rPr sz="2100" spc="140" dirty="0">
                <a:solidFill>
                  <a:srgbClr val="FFFFFF"/>
                </a:solidFill>
                <a:latin typeface="Arial"/>
                <a:cs typeface="Arial"/>
              </a:rPr>
              <a:t>articles</a:t>
            </a:r>
            <a:endParaRPr sz="2100" dirty="0">
              <a:latin typeface="Arial"/>
              <a:cs typeface="Arial"/>
            </a:endParaRPr>
          </a:p>
        </p:txBody>
      </p:sp>
      <p:sp>
        <p:nvSpPr>
          <p:cNvPr id="39" name="Espace réservé du pied de page 38">
            <a:extLst>
              <a:ext uri="{FF2B5EF4-FFF2-40B4-BE49-F238E27FC236}">
                <a16:creationId xmlns:a16="http://schemas.microsoft.com/office/drawing/2014/main" id="{2EA56E35-100B-4DB1-A36C-E65E100A37B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6" name="Espace réservé du numéro de diapositive 45">
            <a:extLst>
              <a:ext uri="{FF2B5EF4-FFF2-40B4-BE49-F238E27FC236}">
                <a16:creationId xmlns:a16="http://schemas.microsoft.com/office/drawing/2014/main" id="{09B2D14F-0E11-4A76-84DA-123956D60FA1}"/>
              </a:ext>
            </a:extLst>
          </p:cNvPr>
          <p:cNvSpPr>
            <a:spLocks noGrp="1"/>
          </p:cNvSpPr>
          <p:nvPr>
            <p:ph type="sldNum" sz="quarter" idx="10"/>
          </p:nvPr>
        </p:nvSpPr>
        <p:spPr/>
        <p:txBody>
          <a:bodyPr/>
          <a:lstStyle/>
          <a:p>
            <a:pPr>
              <a:defRPr/>
            </a:pPr>
            <a:fld id="{849D2EA8-FBFE-E642-9AF6-F5E055BC8A8B}" type="slidenum">
              <a:rPr lang="fr-FR" smtClean="0"/>
              <a:pPr>
                <a:defRPr/>
              </a:pPr>
              <a:t>25</a:t>
            </a:fld>
            <a:endParaRPr lang="fr-FR"/>
          </a:p>
        </p:txBody>
      </p:sp>
    </p:spTree>
    <p:extLst>
      <p:ext uri="{BB962C8B-B14F-4D97-AF65-F5344CB8AC3E}">
        <p14:creationId xmlns:p14="http://schemas.microsoft.com/office/powerpoint/2010/main" val="1059179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6"/>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6"/>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6"/>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190756" y="2459325"/>
            <a:ext cx="8648444" cy="2533642"/>
          </a:xfrm>
          <a:prstGeom prst="rect">
            <a:avLst/>
          </a:prstGeom>
        </p:spPr>
        <p:txBody>
          <a:bodyPr vert="horz" wrap="square" lIns="0" tIns="0" rIns="0" bIns="0" rtlCol="0">
            <a:spAutoFit/>
          </a:bodyPr>
          <a:lstStyle/>
          <a:p>
            <a:pPr marL="360000" marR="895350">
              <a:lnSpc>
                <a:spcPct val="116399"/>
              </a:lnSpc>
              <a:tabLst>
                <a:tab pos="763905" algn="l"/>
                <a:tab pos="1140143" algn="l"/>
                <a:tab pos="1479868" algn="l"/>
                <a:tab pos="1713230" algn="l"/>
                <a:tab pos="3001645" algn="l"/>
                <a:tab pos="3054350" algn="l"/>
                <a:tab pos="3564890" algn="l"/>
                <a:tab pos="4399915" algn="l"/>
                <a:tab pos="4872673" algn="l"/>
                <a:tab pos="5537518" algn="l"/>
                <a:tab pos="6253798" algn="l"/>
                <a:tab pos="6735445" algn="l"/>
              </a:tabLst>
            </a:pPr>
            <a:r>
              <a:rPr lang="fr-FR" dirty="0">
                <a:latin typeface="Arial" pitchFamily="34" charset="0"/>
                <a:cs typeface="Arial" pitchFamily="34" charset="0"/>
              </a:rPr>
              <a:t>Aux fins d'examiner les progrès accomplis par les États parties dans l'exécution des obligations contractées par eux en vertu de la présente Convention, il est institué un Comité des droits de l'enfant qui s'acquitte des fonctions définies ci-après. (art. 43)</a:t>
            </a:r>
            <a:endParaRPr dirty="0">
              <a:latin typeface="Arial" pitchFamily="34" charset="0"/>
              <a:cs typeface="Arial" pitchFamily="34" charset="0"/>
            </a:endParaRPr>
          </a:p>
        </p:txBody>
      </p:sp>
      <p:sp>
        <p:nvSpPr>
          <p:cNvPr id="40" name="object 40"/>
          <p:cNvSpPr txBox="1"/>
          <p:nvPr/>
        </p:nvSpPr>
        <p:spPr>
          <a:xfrm>
            <a:off x="419100" y="1227821"/>
            <a:ext cx="7315200" cy="461665"/>
          </a:xfrm>
          <a:prstGeom prst="rect">
            <a:avLst/>
          </a:prstGeom>
        </p:spPr>
        <p:txBody>
          <a:bodyPr vert="horz" wrap="square" lIns="0" tIns="0" rIns="0" bIns="0" rtlCol="0">
            <a:spAutoFit/>
          </a:bodyPr>
          <a:lstStyle/>
          <a:p>
            <a:pPr marL="6350"/>
            <a:r>
              <a:rPr lang="fr-BE" sz="3000" spc="135" dirty="0">
                <a:solidFill>
                  <a:srgbClr val="F79141"/>
                </a:solidFill>
                <a:latin typeface="Arial"/>
                <a:cs typeface="Arial"/>
              </a:rPr>
              <a:t>Le Comité des droits de l’enfant</a:t>
            </a:r>
            <a:endParaRPr sz="3000" dirty="0">
              <a:latin typeface="Arial"/>
              <a:cs typeface="Arial"/>
            </a:endParaRPr>
          </a:p>
        </p:txBody>
      </p:sp>
      <p:sp>
        <p:nvSpPr>
          <p:cNvPr id="41" name="object 41"/>
          <p:cNvSpPr/>
          <p:nvPr/>
        </p:nvSpPr>
        <p:spPr>
          <a:xfrm>
            <a:off x="8467870" y="1280664"/>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2" name="object 42"/>
          <p:cNvSpPr/>
          <p:nvPr/>
        </p:nvSpPr>
        <p:spPr>
          <a:xfrm>
            <a:off x="8310690" y="1124434"/>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3" name="object 43"/>
          <p:cNvSpPr/>
          <p:nvPr/>
        </p:nvSpPr>
        <p:spPr>
          <a:xfrm>
            <a:off x="8405162" y="1021552"/>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4" name="object 44"/>
          <p:cNvSpPr/>
          <p:nvPr/>
        </p:nvSpPr>
        <p:spPr>
          <a:xfrm>
            <a:off x="8207765" y="1218738"/>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5" name="object 45"/>
          <p:cNvSpPr/>
          <p:nvPr/>
        </p:nvSpPr>
        <p:spPr>
          <a:xfrm>
            <a:off x="8529200" y="1342605"/>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6" name="object 46"/>
          <p:cNvSpPr/>
          <p:nvPr/>
        </p:nvSpPr>
        <p:spPr>
          <a:xfrm>
            <a:off x="7914563" y="1855261"/>
            <a:ext cx="680720" cy="138113"/>
          </a:xfrm>
          <a:custGeom>
            <a:avLst/>
            <a:gdLst/>
            <a:ahLst/>
            <a:cxnLst/>
            <a:rect l="l" t="t" r="r" b="b"/>
            <a:pathLst>
              <a:path w="1361440"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40"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7" name="object 47"/>
          <p:cNvSpPr/>
          <p:nvPr/>
        </p:nvSpPr>
        <p:spPr>
          <a:xfrm>
            <a:off x="7970723" y="1911424"/>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8" name="object 48"/>
          <p:cNvSpPr/>
          <p:nvPr/>
        </p:nvSpPr>
        <p:spPr>
          <a:xfrm>
            <a:off x="8242326" y="1604742"/>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9" name="object 49"/>
          <p:cNvSpPr/>
          <p:nvPr/>
        </p:nvSpPr>
        <p:spPr>
          <a:xfrm>
            <a:off x="8335920" y="1664506"/>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50" name="object 50"/>
          <p:cNvSpPr/>
          <p:nvPr/>
        </p:nvSpPr>
        <p:spPr>
          <a:xfrm>
            <a:off x="8057819" y="1664737"/>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39" name="Espace réservé du pied de page 38">
            <a:extLst>
              <a:ext uri="{FF2B5EF4-FFF2-40B4-BE49-F238E27FC236}">
                <a16:creationId xmlns:a16="http://schemas.microsoft.com/office/drawing/2014/main" id="{D3042BDC-0CF6-420E-AB8E-EC1519F4012E}"/>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1" name="Espace réservé du numéro de diapositive 50">
            <a:extLst>
              <a:ext uri="{FF2B5EF4-FFF2-40B4-BE49-F238E27FC236}">
                <a16:creationId xmlns:a16="http://schemas.microsoft.com/office/drawing/2014/main" id="{EBFEC8C1-24DA-4389-A114-0EB41B8DA3C5}"/>
              </a:ext>
            </a:extLst>
          </p:cNvPr>
          <p:cNvSpPr>
            <a:spLocks noGrp="1"/>
          </p:cNvSpPr>
          <p:nvPr>
            <p:ph type="sldNum" sz="quarter" idx="10"/>
          </p:nvPr>
        </p:nvSpPr>
        <p:spPr/>
        <p:txBody>
          <a:bodyPr/>
          <a:lstStyle/>
          <a:p>
            <a:pPr>
              <a:defRPr/>
            </a:pPr>
            <a:fld id="{849D2EA8-FBFE-E642-9AF6-F5E055BC8A8B}" type="slidenum">
              <a:rPr lang="fr-FR" smtClean="0"/>
              <a:pPr>
                <a:defRPr/>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9"/>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9"/>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9"/>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2"/>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2"/>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p:nvPr/>
        </p:nvSpPr>
        <p:spPr>
          <a:xfrm>
            <a:off x="5445379" y="2979687"/>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9" name="object 39"/>
          <p:cNvSpPr/>
          <p:nvPr/>
        </p:nvSpPr>
        <p:spPr>
          <a:xfrm>
            <a:off x="8467870" y="1238249"/>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8310690" y="1082019"/>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405162" y="979137"/>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8207765" y="1176324"/>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8529200" y="1300191"/>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7914563" y="1812846"/>
            <a:ext cx="680720" cy="138113"/>
          </a:xfrm>
          <a:custGeom>
            <a:avLst/>
            <a:gdLst/>
            <a:ahLst/>
            <a:cxnLst/>
            <a:rect l="l" t="t" r="r" b="b"/>
            <a:pathLst>
              <a:path w="1361440"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40"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7970723" y="1869010"/>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8242326" y="1562328"/>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335920" y="1622091"/>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8057819" y="1622322"/>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0" name="object 50"/>
          <p:cNvSpPr txBox="1"/>
          <p:nvPr/>
        </p:nvSpPr>
        <p:spPr>
          <a:xfrm>
            <a:off x="1725483" y="1011963"/>
            <a:ext cx="6004189" cy="884858"/>
          </a:xfrm>
          <a:prstGeom prst="rect">
            <a:avLst/>
          </a:prstGeom>
        </p:spPr>
        <p:txBody>
          <a:bodyPr vert="horz" wrap="square" lIns="0" tIns="0" rIns="0" bIns="0" rtlCol="0">
            <a:spAutoFit/>
          </a:bodyPr>
          <a:lstStyle/>
          <a:p>
            <a:pPr marL="6350" algn="ctr"/>
            <a:r>
              <a:rPr lang="fr-BE" sz="5750" spc="-85" dirty="0">
                <a:solidFill>
                  <a:srgbClr val="F79141"/>
                </a:solidFill>
                <a:latin typeface="Arial"/>
                <a:cs typeface="Arial"/>
              </a:rPr>
              <a:t>Le Comité </a:t>
            </a:r>
            <a:r>
              <a:rPr lang="fr-BE" sz="2700" spc="-85" dirty="0">
                <a:solidFill>
                  <a:srgbClr val="F79141"/>
                </a:solidFill>
                <a:latin typeface="Arial"/>
                <a:cs typeface="Arial"/>
              </a:rPr>
              <a:t>(2021 – 2024)</a:t>
            </a:r>
            <a:endParaRPr sz="5750" dirty="0">
              <a:latin typeface="Arial"/>
              <a:cs typeface="Arial"/>
            </a:endParaRPr>
          </a:p>
        </p:txBody>
      </p:sp>
      <p:sp>
        <p:nvSpPr>
          <p:cNvPr id="51" name="object 51"/>
          <p:cNvSpPr/>
          <p:nvPr/>
        </p:nvSpPr>
        <p:spPr>
          <a:xfrm>
            <a:off x="100908" y="2336571"/>
            <a:ext cx="1690687" cy="1685924"/>
          </a:xfrm>
          <a:prstGeom prst="rect">
            <a:avLst/>
          </a:prstGeom>
          <a:blipFill>
            <a:blip r:embed="rId4" cstate="print"/>
            <a:stretch>
              <a:fillRect/>
            </a:stretch>
          </a:blipFill>
        </p:spPr>
        <p:txBody>
          <a:bodyPr wrap="square" lIns="0" tIns="0" rIns="0" bIns="0" rtlCol="0"/>
          <a:lstStyle/>
          <a:p>
            <a:endParaRPr sz="1200" dirty="0"/>
          </a:p>
        </p:txBody>
      </p:sp>
      <p:sp>
        <p:nvSpPr>
          <p:cNvPr id="52" name="object 52"/>
          <p:cNvSpPr txBox="1"/>
          <p:nvPr/>
        </p:nvSpPr>
        <p:spPr>
          <a:xfrm>
            <a:off x="298813" y="2705100"/>
            <a:ext cx="1383348" cy="1127040"/>
          </a:xfrm>
          <a:prstGeom prst="rect">
            <a:avLst/>
          </a:prstGeom>
        </p:spPr>
        <p:txBody>
          <a:bodyPr vert="horz" wrap="square" lIns="0" tIns="0" rIns="0" bIns="0" rtlCol="0">
            <a:spAutoFit/>
          </a:bodyPr>
          <a:lstStyle/>
          <a:p>
            <a:pPr marL="6033" marR="2540" algn="ctr">
              <a:lnSpc>
                <a:spcPct val="117200"/>
              </a:lnSpc>
            </a:pPr>
            <a:r>
              <a:rPr sz="1600" spc="30" dirty="0">
                <a:latin typeface="Arial Unicode MS"/>
                <a:cs typeface="Arial Unicode MS"/>
              </a:rPr>
              <a:t>18</a:t>
            </a:r>
            <a:r>
              <a:rPr sz="1600" spc="-33" dirty="0">
                <a:latin typeface="Arial Unicode MS"/>
                <a:cs typeface="Arial Unicode MS"/>
              </a:rPr>
              <a:t> </a:t>
            </a:r>
            <a:r>
              <a:rPr lang="fr-BE" sz="1600" spc="85" dirty="0">
                <a:latin typeface="Arial Unicode MS"/>
                <a:cs typeface="Arial Unicode MS"/>
              </a:rPr>
              <a:t>membres de toutes les régions du monde</a:t>
            </a:r>
            <a:endParaRPr sz="1600" dirty="0">
              <a:latin typeface="Arial Unicode MS"/>
              <a:cs typeface="Arial Unicode MS"/>
            </a:endParaRPr>
          </a:p>
        </p:txBody>
      </p:sp>
      <p:pic>
        <p:nvPicPr>
          <p:cNvPr id="54" name="Image 53">
            <a:extLst>
              <a:ext uri="{FF2B5EF4-FFF2-40B4-BE49-F238E27FC236}">
                <a16:creationId xmlns:a16="http://schemas.microsoft.com/office/drawing/2014/main" id="{1FAD97A5-93F7-4D59-8E2C-D83D3EBDCC5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98303" y="1869010"/>
            <a:ext cx="6029186" cy="4112701"/>
          </a:xfrm>
          <a:prstGeom prst="rect">
            <a:avLst/>
          </a:prstGeom>
        </p:spPr>
      </p:pic>
      <p:sp>
        <p:nvSpPr>
          <p:cNvPr id="53" name="object 20">
            <a:extLst>
              <a:ext uri="{FF2B5EF4-FFF2-40B4-BE49-F238E27FC236}">
                <a16:creationId xmlns:a16="http://schemas.microsoft.com/office/drawing/2014/main" id="{1E2C130C-330D-4DE0-A92A-7856043584F3}"/>
              </a:ext>
            </a:extLst>
          </p:cNvPr>
          <p:cNvSpPr/>
          <p:nvPr/>
        </p:nvSpPr>
        <p:spPr>
          <a:xfrm>
            <a:off x="7296064" y="2403871"/>
            <a:ext cx="1823402" cy="1819593"/>
          </a:xfrm>
          <a:custGeom>
            <a:avLst/>
            <a:gdLst/>
            <a:ahLst/>
            <a:cxnLst/>
            <a:rect l="l" t="t" r="r" b="b"/>
            <a:pathLst>
              <a:path w="3646805" h="3639184">
                <a:moveTo>
                  <a:pt x="1994984" y="7292"/>
                </a:moveTo>
                <a:lnTo>
                  <a:pt x="1658241" y="7292"/>
                </a:lnTo>
                <a:lnTo>
                  <a:pt x="1670824" y="0"/>
                </a:lnTo>
                <a:lnTo>
                  <a:pt x="1981440" y="0"/>
                </a:lnTo>
                <a:lnTo>
                  <a:pt x="1994984" y="7292"/>
                </a:lnTo>
                <a:close/>
              </a:path>
              <a:path w="3646805" h="3639184">
                <a:moveTo>
                  <a:pt x="2057443" y="14585"/>
                </a:moveTo>
                <a:lnTo>
                  <a:pt x="1582276" y="14585"/>
                </a:lnTo>
                <a:lnTo>
                  <a:pt x="1594776" y="7292"/>
                </a:lnTo>
                <a:lnTo>
                  <a:pt x="2044957" y="7292"/>
                </a:lnTo>
                <a:lnTo>
                  <a:pt x="2057443" y="14585"/>
                </a:lnTo>
                <a:close/>
              </a:path>
              <a:path w="3646805" h="3639184">
                <a:moveTo>
                  <a:pt x="2109616" y="21878"/>
                </a:moveTo>
                <a:lnTo>
                  <a:pt x="1531714" y="21878"/>
                </a:lnTo>
                <a:lnTo>
                  <a:pt x="1544470" y="14585"/>
                </a:lnTo>
                <a:lnTo>
                  <a:pt x="2097945" y="14585"/>
                </a:lnTo>
                <a:lnTo>
                  <a:pt x="2109616" y="21878"/>
                </a:lnTo>
                <a:close/>
              </a:path>
              <a:path w="3646805" h="3639184">
                <a:moveTo>
                  <a:pt x="2158708" y="29171"/>
                </a:moveTo>
                <a:lnTo>
                  <a:pt x="1494289" y="29171"/>
                </a:lnTo>
                <a:lnTo>
                  <a:pt x="1506652" y="21878"/>
                </a:lnTo>
                <a:lnTo>
                  <a:pt x="2145880" y="21878"/>
                </a:lnTo>
                <a:lnTo>
                  <a:pt x="2158708" y="29171"/>
                </a:lnTo>
                <a:close/>
              </a:path>
              <a:path w="3646805" h="3639184">
                <a:moveTo>
                  <a:pt x="2186054" y="36464"/>
                </a:moveTo>
                <a:lnTo>
                  <a:pt x="1456814" y="36464"/>
                </a:lnTo>
                <a:lnTo>
                  <a:pt x="1469761" y="29171"/>
                </a:lnTo>
                <a:lnTo>
                  <a:pt x="2172067" y="29171"/>
                </a:lnTo>
                <a:lnTo>
                  <a:pt x="2186054" y="36464"/>
                </a:lnTo>
                <a:close/>
              </a:path>
              <a:path w="3646805" h="3639184">
                <a:moveTo>
                  <a:pt x="2221268" y="43757"/>
                </a:moveTo>
                <a:lnTo>
                  <a:pt x="1419269" y="43757"/>
                </a:lnTo>
                <a:lnTo>
                  <a:pt x="1431603" y="36464"/>
                </a:lnTo>
                <a:lnTo>
                  <a:pt x="2209328" y="36464"/>
                </a:lnTo>
                <a:lnTo>
                  <a:pt x="2221268" y="43757"/>
                </a:lnTo>
                <a:close/>
              </a:path>
              <a:path w="3646805" h="3639184">
                <a:moveTo>
                  <a:pt x="2259454" y="51050"/>
                </a:moveTo>
                <a:lnTo>
                  <a:pt x="1382924" y="51050"/>
                </a:lnTo>
                <a:lnTo>
                  <a:pt x="1394965" y="43757"/>
                </a:lnTo>
                <a:lnTo>
                  <a:pt x="2246236" y="43757"/>
                </a:lnTo>
                <a:lnTo>
                  <a:pt x="2259454" y="51050"/>
                </a:lnTo>
                <a:close/>
              </a:path>
              <a:path w="3646805" h="3639184">
                <a:moveTo>
                  <a:pt x="2284726" y="58343"/>
                </a:moveTo>
                <a:lnTo>
                  <a:pt x="1357388" y="58343"/>
                </a:lnTo>
                <a:lnTo>
                  <a:pt x="1370012" y="51050"/>
                </a:lnTo>
                <a:lnTo>
                  <a:pt x="2273289" y="51050"/>
                </a:lnTo>
                <a:lnTo>
                  <a:pt x="2284726" y="58343"/>
                </a:lnTo>
                <a:close/>
              </a:path>
              <a:path w="3646805" h="3639184">
                <a:moveTo>
                  <a:pt x="2308092" y="65636"/>
                </a:moveTo>
                <a:lnTo>
                  <a:pt x="1332835" y="65636"/>
                </a:lnTo>
                <a:lnTo>
                  <a:pt x="1345010" y="58343"/>
                </a:lnTo>
                <a:lnTo>
                  <a:pt x="2296295" y="58343"/>
                </a:lnTo>
                <a:lnTo>
                  <a:pt x="2308092" y="65636"/>
                </a:lnTo>
                <a:close/>
              </a:path>
              <a:path w="3646805" h="3639184">
                <a:moveTo>
                  <a:pt x="2359440" y="80222"/>
                </a:moveTo>
                <a:lnTo>
                  <a:pt x="1284270" y="80222"/>
                </a:lnTo>
                <a:lnTo>
                  <a:pt x="1297106" y="72929"/>
                </a:lnTo>
                <a:lnTo>
                  <a:pt x="1308926" y="72929"/>
                </a:lnTo>
                <a:lnTo>
                  <a:pt x="1320821" y="65636"/>
                </a:lnTo>
                <a:lnTo>
                  <a:pt x="2332745" y="65636"/>
                </a:lnTo>
                <a:lnTo>
                  <a:pt x="2345790" y="72929"/>
                </a:lnTo>
                <a:lnTo>
                  <a:pt x="2359440" y="80222"/>
                </a:lnTo>
                <a:close/>
              </a:path>
              <a:path w="3646805" h="3639184">
                <a:moveTo>
                  <a:pt x="2382123" y="87515"/>
                </a:moveTo>
                <a:lnTo>
                  <a:pt x="1259542" y="87515"/>
                </a:lnTo>
                <a:lnTo>
                  <a:pt x="1271765" y="80222"/>
                </a:lnTo>
                <a:lnTo>
                  <a:pt x="2370718" y="80222"/>
                </a:lnTo>
                <a:lnTo>
                  <a:pt x="2382123" y="87515"/>
                </a:lnTo>
                <a:close/>
              </a:path>
              <a:path w="3646805" h="3639184">
                <a:moveTo>
                  <a:pt x="2405684" y="94808"/>
                </a:moveTo>
                <a:lnTo>
                  <a:pt x="1235751" y="94808"/>
                </a:lnTo>
                <a:lnTo>
                  <a:pt x="1247554" y="87515"/>
                </a:lnTo>
                <a:lnTo>
                  <a:pt x="2393747" y="87515"/>
                </a:lnTo>
                <a:lnTo>
                  <a:pt x="2405684" y="94808"/>
                </a:lnTo>
                <a:close/>
              </a:path>
              <a:path w="3646805" h="3639184">
                <a:moveTo>
                  <a:pt x="2466604" y="116686"/>
                </a:moveTo>
                <a:lnTo>
                  <a:pt x="1175404" y="116686"/>
                </a:lnTo>
                <a:lnTo>
                  <a:pt x="1187440" y="109393"/>
                </a:lnTo>
                <a:lnTo>
                  <a:pt x="1199791" y="109393"/>
                </a:lnTo>
                <a:lnTo>
                  <a:pt x="1212509" y="102101"/>
                </a:lnTo>
                <a:lnTo>
                  <a:pt x="1224086" y="94808"/>
                </a:lnTo>
                <a:lnTo>
                  <a:pt x="2418026" y="94808"/>
                </a:lnTo>
                <a:lnTo>
                  <a:pt x="2430867" y="102101"/>
                </a:lnTo>
                <a:lnTo>
                  <a:pt x="2444300" y="102101"/>
                </a:lnTo>
                <a:lnTo>
                  <a:pt x="2466604" y="116686"/>
                </a:lnTo>
                <a:close/>
              </a:path>
              <a:path w="3646805" h="3639184">
                <a:moveTo>
                  <a:pt x="2538542" y="145858"/>
                </a:moveTo>
                <a:lnTo>
                  <a:pt x="1104615" y="145858"/>
                </a:lnTo>
                <a:lnTo>
                  <a:pt x="1116776" y="138565"/>
                </a:lnTo>
                <a:lnTo>
                  <a:pt x="1129336" y="131272"/>
                </a:lnTo>
                <a:lnTo>
                  <a:pt x="1140648" y="131272"/>
                </a:lnTo>
                <a:lnTo>
                  <a:pt x="1163628" y="116686"/>
                </a:lnTo>
                <a:lnTo>
                  <a:pt x="2478027" y="116686"/>
                </a:lnTo>
                <a:lnTo>
                  <a:pt x="2489754" y="123979"/>
                </a:lnTo>
                <a:lnTo>
                  <a:pt x="2501875" y="123979"/>
                </a:lnTo>
                <a:lnTo>
                  <a:pt x="2514480" y="131272"/>
                </a:lnTo>
                <a:lnTo>
                  <a:pt x="2527663" y="138565"/>
                </a:lnTo>
                <a:lnTo>
                  <a:pt x="2538542" y="145858"/>
                </a:lnTo>
                <a:close/>
              </a:path>
              <a:path w="3646805" h="3639184">
                <a:moveTo>
                  <a:pt x="2688810" y="3427678"/>
                </a:moveTo>
                <a:lnTo>
                  <a:pt x="957338" y="3427678"/>
                </a:lnTo>
                <a:lnTo>
                  <a:pt x="936486" y="3413092"/>
                </a:lnTo>
                <a:lnTo>
                  <a:pt x="925826" y="3405799"/>
                </a:lnTo>
                <a:lnTo>
                  <a:pt x="914897" y="3398506"/>
                </a:lnTo>
                <a:lnTo>
                  <a:pt x="903615" y="3391213"/>
                </a:lnTo>
                <a:lnTo>
                  <a:pt x="891895" y="3383920"/>
                </a:lnTo>
                <a:lnTo>
                  <a:pt x="879652" y="3376628"/>
                </a:lnTo>
                <a:lnTo>
                  <a:pt x="869565" y="3376628"/>
                </a:lnTo>
                <a:lnTo>
                  <a:pt x="859387" y="3369335"/>
                </a:lnTo>
                <a:lnTo>
                  <a:pt x="827477" y="3347456"/>
                </a:lnTo>
                <a:lnTo>
                  <a:pt x="804239" y="3332870"/>
                </a:lnTo>
                <a:lnTo>
                  <a:pt x="784609" y="3318284"/>
                </a:lnTo>
                <a:lnTo>
                  <a:pt x="742750" y="3289112"/>
                </a:lnTo>
                <a:lnTo>
                  <a:pt x="731281" y="3281819"/>
                </a:lnTo>
                <a:lnTo>
                  <a:pt x="712334" y="3267234"/>
                </a:lnTo>
                <a:lnTo>
                  <a:pt x="702669" y="3259941"/>
                </a:lnTo>
                <a:lnTo>
                  <a:pt x="692774" y="3252648"/>
                </a:lnTo>
                <a:lnTo>
                  <a:pt x="682575" y="3245355"/>
                </a:lnTo>
                <a:lnTo>
                  <a:pt x="671993" y="3230769"/>
                </a:lnTo>
                <a:lnTo>
                  <a:pt x="660954" y="3223476"/>
                </a:lnTo>
                <a:lnTo>
                  <a:pt x="642735" y="3208890"/>
                </a:lnTo>
                <a:lnTo>
                  <a:pt x="633449" y="3201597"/>
                </a:lnTo>
                <a:lnTo>
                  <a:pt x="623948" y="3194304"/>
                </a:lnTo>
                <a:lnTo>
                  <a:pt x="614160" y="3187011"/>
                </a:lnTo>
                <a:lnTo>
                  <a:pt x="604010" y="3172425"/>
                </a:lnTo>
                <a:lnTo>
                  <a:pt x="593427" y="3165132"/>
                </a:lnTo>
                <a:lnTo>
                  <a:pt x="575980" y="3150547"/>
                </a:lnTo>
                <a:lnTo>
                  <a:pt x="567095" y="3143254"/>
                </a:lnTo>
                <a:lnTo>
                  <a:pt x="558011" y="3135961"/>
                </a:lnTo>
                <a:lnTo>
                  <a:pt x="548657" y="3121375"/>
                </a:lnTo>
                <a:lnTo>
                  <a:pt x="538964" y="3114082"/>
                </a:lnTo>
                <a:lnTo>
                  <a:pt x="528862" y="3106789"/>
                </a:lnTo>
                <a:lnTo>
                  <a:pt x="520572" y="3092203"/>
                </a:lnTo>
                <a:lnTo>
                  <a:pt x="512229" y="3084910"/>
                </a:lnTo>
                <a:lnTo>
                  <a:pt x="503768" y="3077617"/>
                </a:lnTo>
                <a:lnTo>
                  <a:pt x="495122" y="3070324"/>
                </a:lnTo>
                <a:lnTo>
                  <a:pt x="486226" y="3055738"/>
                </a:lnTo>
                <a:lnTo>
                  <a:pt x="477012" y="3048446"/>
                </a:lnTo>
                <a:lnTo>
                  <a:pt x="467416" y="3041153"/>
                </a:lnTo>
                <a:lnTo>
                  <a:pt x="459548" y="3026567"/>
                </a:lnTo>
                <a:lnTo>
                  <a:pt x="451637" y="3019274"/>
                </a:lnTo>
                <a:lnTo>
                  <a:pt x="443619" y="3011981"/>
                </a:lnTo>
                <a:lnTo>
                  <a:pt x="435433" y="3004688"/>
                </a:lnTo>
                <a:lnTo>
                  <a:pt x="427015" y="2990102"/>
                </a:lnTo>
                <a:lnTo>
                  <a:pt x="418304" y="2982809"/>
                </a:lnTo>
                <a:lnTo>
                  <a:pt x="409236" y="2968223"/>
                </a:lnTo>
                <a:lnTo>
                  <a:pt x="394349" y="2953637"/>
                </a:lnTo>
                <a:lnTo>
                  <a:pt x="386794" y="2939052"/>
                </a:lnTo>
                <a:lnTo>
                  <a:pt x="379086" y="2931759"/>
                </a:lnTo>
                <a:lnTo>
                  <a:pt x="371168" y="2924466"/>
                </a:lnTo>
                <a:lnTo>
                  <a:pt x="362979" y="2909880"/>
                </a:lnTo>
                <a:lnTo>
                  <a:pt x="354463" y="2902587"/>
                </a:lnTo>
                <a:lnTo>
                  <a:pt x="347496" y="2888001"/>
                </a:lnTo>
                <a:lnTo>
                  <a:pt x="340503" y="2880708"/>
                </a:lnTo>
                <a:lnTo>
                  <a:pt x="333429" y="2873415"/>
                </a:lnTo>
                <a:lnTo>
                  <a:pt x="326219" y="2858829"/>
                </a:lnTo>
                <a:lnTo>
                  <a:pt x="318819" y="2851536"/>
                </a:lnTo>
                <a:lnTo>
                  <a:pt x="311173" y="2836950"/>
                </a:lnTo>
                <a:lnTo>
                  <a:pt x="303228" y="2829658"/>
                </a:lnTo>
                <a:lnTo>
                  <a:pt x="296738" y="2815072"/>
                </a:lnTo>
                <a:lnTo>
                  <a:pt x="290230" y="2807779"/>
                </a:lnTo>
                <a:lnTo>
                  <a:pt x="283654" y="2793193"/>
                </a:lnTo>
                <a:lnTo>
                  <a:pt x="276959" y="2785900"/>
                </a:lnTo>
                <a:lnTo>
                  <a:pt x="270094" y="2771314"/>
                </a:lnTo>
                <a:lnTo>
                  <a:pt x="263009" y="2764021"/>
                </a:lnTo>
                <a:lnTo>
                  <a:pt x="255654" y="2749435"/>
                </a:lnTo>
                <a:lnTo>
                  <a:pt x="249656" y="2742142"/>
                </a:lnTo>
                <a:lnTo>
                  <a:pt x="243649" y="2727556"/>
                </a:lnTo>
                <a:lnTo>
                  <a:pt x="237587" y="2720264"/>
                </a:lnTo>
                <a:lnTo>
                  <a:pt x="231423" y="2705678"/>
                </a:lnTo>
                <a:lnTo>
                  <a:pt x="225111" y="2698385"/>
                </a:lnTo>
                <a:lnTo>
                  <a:pt x="218604" y="2683799"/>
                </a:lnTo>
                <a:lnTo>
                  <a:pt x="211857" y="2669213"/>
                </a:lnTo>
                <a:lnTo>
                  <a:pt x="200874" y="2654627"/>
                </a:lnTo>
                <a:lnTo>
                  <a:pt x="195340" y="2640041"/>
                </a:lnTo>
                <a:lnTo>
                  <a:pt x="189722" y="2632748"/>
                </a:lnTo>
                <a:lnTo>
                  <a:pt x="183978" y="2618163"/>
                </a:lnTo>
                <a:lnTo>
                  <a:pt x="178065" y="2603577"/>
                </a:lnTo>
                <a:lnTo>
                  <a:pt x="171943" y="2588991"/>
                </a:lnTo>
                <a:lnTo>
                  <a:pt x="162008" y="2574405"/>
                </a:lnTo>
                <a:lnTo>
                  <a:pt x="157015" y="2559819"/>
                </a:lnTo>
                <a:lnTo>
                  <a:pt x="151956" y="2545233"/>
                </a:lnTo>
                <a:lnTo>
                  <a:pt x="146794" y="2537940"/>
                </a:lnTo>
                <a:lnTo>
                  <a:pt x="141489" y="2523354"/>
                </a:lnTo>
                <a:lnTo>
                  <a:pt x="136005" y="2508769"/>
                </a:lnTo>
                <a:lnTo>
                  <a:pt x="131565" y="2501476"/>
                </a:lnTo>
                <a:lnTo>
                  <a:pt x="127143" y="2486890"/>
                </a:lnTo>
                <a:lnTo>
                  <a:pt x="122704" y="2479597"/>
                </a:lnTo>
                <a:lnTo>
                  <a:pt x="118217" y="2465011"/>
                </a:lnTo>
                <a:lnTo>
                  <a:pt x="113648" y="2450425"/>
                </a:lnTo>
                <a:lnTo>
                  <a:pt x="108964" y="2443132"/>
                </a:lnTo>
                <a:lnTo>
                  <a:pt x="104133" y="2428546"/>
                </a:lnTo>
                <a:lnTo>
                  <a:pt x="100235" y="2413960"/>
                </a:lnTo>
                <a:lnTo>
                  <a:pt x="96364" y="2406667"/>
                </a:lnTo>
                <a:lnTo>
                  <a:pt x="92490" y="2392082"/>
                </a:lnTo>
                <a:lnTo>
                  <a:pt x="88585" y="2377496"/>
                </a:lnTo>
                <a:lnTo>
                  <a:pt x="84621" y="2370203"/>
                </a:lnTo>
                <a:lnTo>
                  <a:pt x="80569" y="2355617"/>
                </a:lnTo>
                <a:lnTo>
                  <a:pt x="76402" y="2341031"/>
                </a:lnTo>
                <a:lnTo>
                  <a:pt x="73056" y="2333738"/>
                </a:lnTo>
                <a:lnTo>
                  <a:pt x="66445" y="2304566"/>
                </a:lnTo>
                <a:lnTo>
                  <a:pt x="63131" y="2297273"/>
                </a:lnTo>
                <a:lnTo>
                  <a:pt x="59782" y="2282688"/>
                </a:lnTo>
                <a:lnTo>
                  <a:pt x="56372" y="2268102"/>
                </a:lnTo>
                <a:lnTo>
                  <a:pt x="52879" y="2253516"/>
                </a:lnTo>
                <a:lnTo>
                  <a:pt x="50093" y="2246223"/>
                </a:lnTo>
                <a:lnTo>
                  <a:pt x="47350" y="2231637"/>
                </a:lnTo>
                <a:lnTo>
                  <a:pt x="44631" y="2217051"/>
                </a:lnTo>
                <a:lnTo>
                  <a:pt x="41918" y="2209758"/>
                </a:lnTo>
                <a:lnTo>
                  <a:pt x="39191" y="2195172"/>
                </a:lnTo>
                <a:lnTo>
                  <a:pt x="36431" y="2180587"/>
                </a:lnTo>
                <a:lnTo>
                  <a:pt x="33620" y="2166001"/>
                </a:lnTo>
                <a:lnTo>
                  <a:pt x="31401" y="2158708"/>
                </a:lnTo>
                <a:lnTo>
                  <a:pt x="29233" y="2144122"/>
                </a:lnTo>
                <a:lnTo>
                  <a:pt x="27103" y="2129536"/>
                </a:lnTo>
                <a:lnTo>
                  <a:pt x="24996" y="2122243"/>
                </a:lnTo>
                <a:lnTo>
                  <a:pt x="20795" y="2093071"/>
                </a:lnTo>
                <a:lnTo>
                  <a:pt x="18672" y="2078485"/>
                </a:lnTo>
                <a:lnTo>
                  <a:pt x="17025" y="2071193"/>
                </a:lnTo>
                <a:lnTo>
                  <a:pt x="15437" y="2056607"/>
                </a:lnTo>
                <a:lnTo>
                  <a:pt x="13901" y="2042021"/>
                </a:lnTo>
                <a:lnTo>
                  <a:pt x="12405" y="2034728"/>
                </a:lnTo>
                <a:lnTo>
                  <a:pt x="10941" y="2020142"/>
                </a:lnTo>
                <a:lnTo>
                  <a:pt x="8071" y="1990970"/>
                </a:lnTo>
                <a:lnTo>
                  <a:pt x="7000" y="1976384"/>
                </a:lnTo>
                <a:lnTo>
                  <a:pt x="5997" y="1969091"/>
                </a:lnTo>
                <a:lnTo>
                  <a:pt x="5057" y="1954506"/>
                </a:lnTo>
                <a:lnTo>
                  <a:pt x="4176" y="1939920"/>
                </a:lnTo>
                <a:lnTo>
                  <a:pt x="3350" y="1932627"/>
                </a:lnTo>
                <a:lnTo>
                  <a:pt x="2573" y="1918041"/>
                </a:lnTo>
                <a:lnTo>
                  <a:pt x="1842" y="1903455"/>
                </a:lnTo>
                <a:lnTo>
                  <a:pt x="1349" y="1888869"/>
                </a:lnTo>
                <a:lnTo>
                  <a:pt x="933" y="1881576"/>
                </a:lnTo>
                <a:lnTo>
                  <a:pt x="142" y="1837819"/>
                </a:lnTo>
                <a:lnTo>
                  <a:pt x="0" y="1815940"/>
                </a:lnTo>
                <a:lnTo>
                  <a:pt x="87" y="1801354"/>
                </a:lnTo>
                <a:lnTo>
                  <a:pt x="259" y="1786768"/>
                </a:lnTo>
                <a:lnTo>
                  <a:pt x="519" y="1779475"/>
                </a:lnTo>
                <a:lnTo>
                  <a:pt x="873" y="1764889"/>
                </a:lnTo>
                <a:lnTo>
                  <a:pt x="1326" y="1750303"/>
                </a:lnTo>
                <a:lnTo>
                  <a:pt x="1883" y="1735718"/>
                </a:lnTo>
                <a:lnTo>
                  <a:pt x="2548" y="1721132"/>
                </a:lnTo>
                <a:lnTo>
                  <a:pt x="3216" y="1713839"/>
                </a:lnTo>
                <a:lnTo>
                  <a:pt x="3975" y="1699253"/>
                </a:lnTo>
                <a:lnTo>
                  <a:pt x="4835" y="1684667"/>
                </a:lnTo>
                <a:lnTo>
                  <a:pt x="5806" y="1677374"/>
                </a:lnTo>
                <a:lnTo>
                  <a:pt x="6897" y="1662788"/>
                </a:lnTo>
                <a:lnTo>
                  <a:pt x="8119" y="1648202"/>
                </a:lnTo>
                <a:lnTo>
                  <a:pt x="9481" y="1633617"/>
                </a:lnTo>
                <a:lnTo>
                  <a:pt x="10728" y="1619031"/>
                </a:lnTo>
                <a:lnTo>
                  <a:pt x="12072" y="1611738"/>
                </a:lnTo>
                <a:lnTo>
                  <a:pt x="13530" y="1597152"/>
                </a:lnTo>
                <a:lnTo>
                  <a:pt x="15116" y="1582566"/>
                </a:lnTo>
                <a:lnTo>
                  <a:pt x="16843" y="1575273"/>
                </a:lnTo>
                <a:lnTo>
                  <a:pt x="18727" y="1560687"/>
                </a:lnTo>
                <a:lnTo>
                  <a:pt x="20782" y="1546101"/>
                </a:lnTo>
                <a:lnTo>
                  <a:pt x="22604" y="1531515"/>
                </a:lnTo>
                <a:lnTo>
                  <a:pt x="24531" y="1524223"/>
                </a:lnTo>
                <a:lnTo>
                  <a:pt x="26584" y="1509637"/>
                </a:lnTo>
                <a:lnTo>
                  <a:pt x="28780" y="1495051"/>
                </a:lnTo>
                <a:lnTo>
                  <a:pt x="31139" y="1487758"/>
                </a:lnTo>
                <a:lnTo>
                  <a:pt x="33680" y="1473172"/>
                </a:lnTo>
                <a:lnTo>
                  <a:pt x="36422" y="1458586"/>
                </a:lnTo>
                <a:lnTo>
                  <a:pt x="38816" y="1444000"/>
                </a:lnTo>
                <a:lnTo>
                  <a:pt x="41322" y="1436707"/>
                </a:lnTo>
                <a:lnTo>
                  <a:pt x="43963" y="1422121"/>
                </a:lnTo>
                <a:lnTo>
                  <a:pt x="46765" y="1407536"/>
                </a:lnTo>
                <a:lnTo>
                  <a:pt x="49750" y="1400243"/>
                </a:lnTo>
                <a:lnTo>
                  <a:pt x="52941" y="1385657"/>
                </a:lnTo>
                <a:lnTo>
                  <a:pt x="56364" y="1371071"/>
                </a:lnTo>
                <a:lnTo>
                  <a:pt x="59324" y="1356485"/>
                </a:lnTo>
                <a:lnTo>
                  <a:pt x="62402" y="1349192"/>
                </a:lnTo>
                <a:lnTo>
                  <a:pt x="65627" y="1334606"/>
                </a:lnTo>
                <a:lnTo>
                  <a:pt x="69027" y="1320020"/>
                </a:lnTo>
                <a:lnTo>
                  <a:pt x="72630" y="1312727"/>
                </a:lnTo>
                <a:lnTo>
                  <a:pt x="76464" y="1298142"/>
                </a:lnTo>
                <a:lnTo>
                  <a:pt x="80558" y="1283556"/>
                </a:lnTo>
                <a:lnTo>
                  <a:pt x="84078" y="1268970"/>
                </a:lnTo>
                <a:lnTo>
                  <a:pt x="87722" y="1261677"/>
                </a:lnTo>
                <a:lnTo>
                  <a:pt x="91522" y="1247091"/>
                </a:lnTo>
                <a:lnTo>
                  <a:pt x="95513" y="1239798"/>
                </a:lnTo>
                <a:lnTo>
                  <a:pt x="99725" y="1225212"/>
                </a:lnTo>
                <a:lnTo>
                  <a:pt x="104192" y="1210626"/>
                </a:lnTo>
                <a:lnTo>
                  <a:pt x="108945" y="1196041"/>
                </a:lnTo>
                <a:lnTo>
                  <a:pt x="113017" y="1188748"/>
                </a:lnTo>
                <a:lnTo>
                  <a:pt x="117218" y="1174162"/>
                </a:lnTo>
                <a:lnTo>
                  <a:pt x="121586" y="1166869"/>
                </a:lnTo>
                <a:lnTo>
                  <a:pt x="126157" y="1152283"/>
                </a:lnTo>
                <a:lnTo>
                  <a:pt x="130968" y="1137697"/>
                </a:lnTo>
                <a:lnTo>
                  <a:pt x="136056" y="1130404"/>
                </a:lnTo>
                <a:lnTo>
                  <a:pt x="141457" y="1115818"/>
                </a:lnTo>
                <a:lnTo>
                  <a:pt x="146071" y="1101232"/>
                </a:lnTo>
                <a:lnTo>
                  <a:pt x="150820" y="1093939"/>
                </a:lnTo>
                <a:lnTo>
                  <a:pt x="155744" y="1079354"/>
                </a:lnTo>
                <a:lnTo>
                  <a:pt x="160885" y="1072061"/>
                </a:lnTo>
                <a:lnTo>
                  <a:pt x="166283" y="1057475"/>
                </a:lnTo>
                <a:lnTo>
                  <a:pt x="171978" y="1050182"/>
                </a:lnTo>
                <a:lnTo>
                  <a:pt x="178013" y="1035596"/>
                </a:lnTo>
                <a:lnTo>
                  <a:pt x="183160" y="1021010"/>
                </a:lnTo>
                <a:lnTo>
                  <a:pt x="188445" y="1013717"/>
                </a:lnTo>
                <a:lnTo>
                  <a:pt x="193915" y="999131"/>
                </a:lnTo>
                <a:lnTo>
                  <a:pt x="199612" y="991838"/>
                </a:lnTo>
                <a:lnTo>
                  <a:pt x="205584" y="977253"/>
                </a:lnTo>
                <a:lnTo>
                  <a:pt x="211873" y="969960"/>
                </a:lnTo>
                <a:lnTo>
                  <a:pt x="218524" y="955374"/>
                </a:lnTo>
                <a:lnTo>
                  <a:pt x="224192" y="940788"/>
                </a:lnTo>
                <a:lnTo>
                  <a:pt x="230002" y="933495"/>
                </a:lnTo>
                <a:lnTo>
                  <a:pt x="236004" y="918909"/>
                </a:lnTo>
                <a:lnTo>
                  <a:pt x="242245" y="911616"/>
                </a:lnTo>
                <a:lnTo>
                  <a:pt x="248775" y="897030"/>
                </a:lnTo>
                <a:lnTo>
                  <a:pt x="255641" y="889737"/>
                </a:lnTo>
                <a:lnTo>
                  <a:pt x="262891" y="875151"/>
                </a:lnTo>
                <a:lnTo>
                  <a:pt x="269067" y="867859"/>
                </a:lnTo>
                <a:lnTo>
                  <a:pt x="275389" y="853273"/>
                </a:lnTo>
                <a:lnTo>
                  <a:pt x="281910" y="845980"/>
                </a:lnTo>
                <a:lnTo>
                  <a:pt x="288680" y="838687"/>
                </a:lnTo>
                <a:lnTo>
                  <a:pt x="295751" y="824101"/>
                </a:lnTo>
                <a:lnTo>
                  <a:pt x="303175" y="809515"/>
                </a:lnTo>
                <a:lnTo>
                  <a:pt x="311005" y="802222"/>
                </a:lnTo>
                <a:lnTo>
                  <a:pt x="317676" y="787636"/>
                </a:lnTo>
                <a:lnTo>
                  <a:pt x="324496" y="780343"/>
                </a:lnTo>
                <a:lnTo>
                  <a:pt x="331520" y="773050"/>
                </a:lnTo>
                <a:lnTo>
                  <a:pt x="338802" y="758465"/>
                </a:lnTo>
                <a:lnTo>
                  <a:pt x="346397" y="751172"/>
                </a:lnTo>
                <a:lnTo>
                  <a:pt x="354361" y="736586"/>
                </a:lnTo>
                <a:lnTo>
                  <a:pt x="362747" y="729293"/>
                </a:lnTo>
                <a:lnTo>
                  <a:pt x="369900" y="722000"/>
                </a:lnTo>
                <a:lnTo>
                  <a:pt x="377202" y="707414"/>
                </a:lnTo>
                <a:lnTo>
                  <a:pt x="384713" y="700121"/>
                </a:lnTo>
                <a:lnTo>
                  <a:pt x="392490" y="692828"/>
                </a:lnTo>
                <a:lnTo>
                  <a:pt x="400590" y="678242"/>
                </a:lnTo>
                <a:lnTo>
                  <a:pt x="409072" y="670949"/>
                </a:lnTo>
                <a:lnTo>
                  <a:pt x="417992" y="656363"/>
                </a:lnTo>
                <a:lnTo>
                  <a:pt x="425610" y="649071"/>
                </a:lnTo>
                <a:lnTo>
                  <a:pt x="433379" y="641778"/>
                </a:lnTo>
                <a:lnTo>
                  <a:pt x="441361" y="627192"/>
                </a:lnTo>
                <a:lnTo>
                  <a:pt x="449613" y="619899"/>
                </a:lnTo>
                <a:lnTo>
                  <a:pt x="458198" y="612606"/>
                </a:lnTo>
                <a:lnTo>
                  <a:pt x="467174" y="598020"/>
                </a:lnTo>
                <a:lnTo>
                  <a:pt x="476603" y="590727"/>
                </a:lnTo>
                <a:lnTo>
                  <a:pt x="484670" y="583434"/>
                </a:lnTo>
                <a:lnTo>
                  <a:pt x="492890" y="576141"/>
                </a:lnTo>
                <a:lnTo>
                  <a:pt x="501323" y="561555"/>
                </a:lnTo>
                <a:lnTo>
                  <a:pt x="510032" y="554262"/>
                </a:lnTo>
                <a:lnTo>
                  <a:pt x="519079" y="546969"/>
                </a:lnTo>
                <a:lnTo>
                  <a:pt x="528526" y="532384"/>
                </a:lnTo>
                <a:lnTo>
                  <a:pt x="538435" y="525091"/>
                </a:lnTo>
                <a:lnTo>
                  <a:pt x="546936" y="517798"/>
                </a:lnTo>
                <a:lnTo>
                  <a:pt x="555588" y="510505"/>
                </a:lnTo>
                <a:lnTo>
                  <a:pt x="564454" y="503212"/>
                </a:lnTo>
                <a:lnTo>
                  <a:pt x="573598" y="488626"/>
                </a:lnTo>
                <a:lnTo>
                  <a:pt x="583084" y="481333"/>
                </a:lnTo>
                <a:lnTo>
                  <a:pt x="592976" y="474040"/>
                </a:lnTo>
                <a:lnTo>
                  <a:pt x="603337" y="466747"/>
                </a:lnTo>
                <a:lnTo>
                  <a:pt x="612254" y="459454"/>
                </a:lnTo>
                <a:lnTo>
                  <a:pt x="621319" y="452161"/>
                </a:lnTo>
                <a:lnTo>
                  <a:pt x="630599" y="437575"/>
                </a:lnTo>
                <a:lnTo>
                  <a:pt x="640157" y="430283"/>
                </a:lnTo>
                <a:lnTo>
                  <a:pt x="650058" y="422990"/>
                </a:lnTo>
                <a:lnTo>
                  <a:pt x="660367" y="415697"/>
                </a:lnTo>
                <a:lnTo>
                  <a:pt x="671148" y="408404"/>
                </a:lnTo>
                <a:lnTo>
                  <a:pt x="680463" y="401111"/>
                </a:lnTo>
                <a:lnTo>
                  <a:pt x="689925" y="393818"/>
                </a:lnTo>
                <a:lnTo>
                  <a:pt x="699597" y="386525"/>
                </a:lnTo>
                <a:lnTo>
                  <a:pt x="709545" y="379232"/>
                </a:lnTo>
                <a:lnTo>
                  <a:pt x="719835" y="364646"/>
                </a:lnTo>
                <a:lnTo>
                  <a:pt x="730533" y="357353"/>
                </a:lnTo>
                <a:lnTo>
                  <a:pt x="741702" y="350060"/>
                </a:lnTo>
                <a:lnTo>
                  <a:pt x="751398" y="342767"/>
                </a:lnTo>
                <a:lnTo>
                  <a:pt x="792247" y="313596"/>
                </a:lnTo>
                <a:lnTo>
                  <a:pt x="814825" y="299010"/>
                </a:lnTo>
                <a:lnTo>
                  <a:pt x="835076" y="284424"/>
                </a:lnTo>
                <a:lnTo>
                  <a:pt x="845469" y="277131"/>
                </a:lnTo>
                <a:lnTo>
                  <a:pt x="856128" y="277131"/>
                </a:lnTo>
                <a:lnTo>
                  <a:pt x="867116" y="269838"/>
                </a:lnTo>
                <a:lnTo>
                  <a:pt x="878498" y="262545"/>
                </a:lnTo>
                <a:lnTo>
                  <a:pt x="890338" y="255252"/>
                </a:lnTo>
                <a:lnTo>
                  <a:pt x="911267" y="240666"/>
                </a:lnTo>
                <a:lnTo>
                  <a:pt x="921988" y="233373"/>
                </a:lnTo>
                <a:lnTo>
                  <a:pt x="932965" y="226080"/>
                </a:lnTo>
                <a:lnTo>
                  <a:pt x="944259" y="218787"/>
                </a:lnTo>
                <a:lnTo>
                  <a:pt x="955935" y="218787"/>
                </a:lnTo>
                <a:lnTo>
                  <a:pt x="968054" y="211495"/>
                </a:lnTo>
                <a:lnTo>
                  <a:pt x="989623" y="196909"/>
                </a:lnTo>
                <a:lnTo>
                  <a:pt x="1000649" y="189616"/>
                </a:lnTo>
                <a:lnTo>
                  <a:pt x="1011918" y="189616"/>
                </a:lnTo>
                <a:lnTo>
                  <a:pt x="1023490" y="182323"/>
                </a:lnTo>
                <a:lnTo>
                  <a:pt x="1035425" y="175030"/>
                </a:lnTo>
                <a:lnTo>
                  <a:pt x="1047785" y="167737"/>
                </a:lnTo>
                <a:lnTo>
                  <a:pt x="1058813" y="167737"/>
                </a:lnTo>
                <a:lnTo>
                  <a:pt x="1081261" y="153151"/>
                </a:lnTo>
                <a:lnTo>
                  <a:pt x="1092796" y="145858"/>
                </a:lnTo>
                <a:lnTo>
                  <a:pt x="2549535" y="145858"/>
                </a:lnTo>
                <a:lnTo>
                  <a:pt x="2560730" y="153151"/>
                </a:lnTo>
                <a:lnTo>
                  <a:pt x="2572219" y="160444"/>
                </a:lnTo>
                <a:lnTo>
                  <a:pt x="2584088" y="160444"/>
                </a:lnTo>
                <a:lnTo>
                  <a:pt x="2596428" y="167737"/>
                </a:lnTo>
                <a:lnTo>
                  <a:pt x="2609329" y="175030"/>
                </a:lnTo>
                <a:lnTo>
                  <a:pt x="2619969" y="182323"/>
                </a:lnTo>
                <a:lnTo>
                  <a:pt x="2630716" y="182323"/>
                </a:lnTo>
                <a:lnTo>
                  <a:pt x="2641657" y="189616"/>
                </a:lnTo>
                <a:lnTo>
                  <a:pt x="2652879" y="196909"/>
                </a:lnTo>
                <a:lnTo>
                  <a:pt x="2664469" y="204202"/>
                </a:lnTo>
                <a:lnTo>
                  <a:pt x="2676514" y="211495"/>
                </a:lnTo>
                <a:lnTo>
                  <a:pt x="2689101" y="211495"/>
                </a:lnTo>
                <a:lnTo>
                  <a:pt x="2709952" y="226080"/>
                </a:lnTo>
                <a:lnTo>
                  <a:pt x="2742823" y="247959"/>
                </a:lnTo>
                <a:lnTo>
                  <a:pt x="2766787" y="262545"/>
                </a:lnTo>
                <a:lnTo>
                  <a:pt x="2776873" y="262545"/>
                </a:lnTo>
                <a:lnTo>
                  <a:pt x="2787052" y="269838"/>
                </a:lnTo>
                <a:lnTo>
                  <a:pt x="2818961" y="291717"/>
                </a:lnTo>
                <a:lnTo>
                  <a:pt x="2842200" y="306303"/>
                </a:lnTo>
                <a:lnTo>
                  <a:pt x="2861829" y="320889"/>
                </a:lnTo>
                <a:lnTo>
                  <a:pt x="2903689" y="350060"/>
                </a:lnTo>
                <a:lnTo>
                  <a:pt x="2915158" y="357353"/>
                </a:lnTo>
                <a:lnTo>
                  <a:pt x="2934105" y="371939"/>
                </a:lnTo>
                <a:lnTo>
                  <a:pt x="2943770" y="379232"/>
                </a:lnTo>
                <a:lnTo>
                  <a:pt x="2953664" y="386525"/>
                </a:lnTo>
                <a:lnTo>
                  <a:pt x="2963864" y="393818"/>
                </a:lnTo>
                <a:lnTo>
                  <a:pt x="2974446" y="408404"/>
                </a:lnTo>
                <a:lnTo>
                  <a:pt x="2985486" y="415697"/>
                </a:lnTo>
                <a:lnTo>
                  <a:pt x="3003704" y="430283"/>
                </a:lnTo>
                <a:lnTo>
                  <a:pt x="3012990" y="437575"/>
                </a:lnTo>
                <a:lnTo>
                  <a:pt x="3022491" y="444868"/>
                </a:lnTo>
                <a:lnTo>
                  <a:pt x="3032280" y="452161"/>
                </a:lnTo>
                <a:lnTo>
                  <a:pt x="3042429" y="466747"/>
                </a:lnTo>
                <a:lnTo>
                  <a:pt x="3053013" y="474040"/>
                </a:lnTo>
                <a:lnTo>
                  <a:pt x="3070460" y="488626"/>
                </a:lnTo>
                <a:lnTo>
                  <a:pt x="3079344" y="495919"/>
                </a:lnTo>
                <a:lnTo>
                  <a:pt x="3088428" y="503212"/>
                </a:lnTo>
                <a:lnTo>
                  <a:pt x="3097782" y="517798"/>
                </a:lnTo>
                <a:lnTo>
                  <a:pt x="3107476" y="525091"/>
                </a:lnTo>
                <a:lnTo>
                  <a:pt x="3117578" y="532384"/>
                </a:lnTo>
                <a:lnTo>
                  <a:pt x="3125868" y="546969"/>
                </a:lnTo>
                <a:lnTo>
                  <a:pt x="3134211" y="554262"/>
                </a:lnTo>
                <a:lnTo>
                  <a:pt x="3142672" y="561555"/>
                </a:lnTo>
                <a:lnTo>
                  <a:pt x="3151317" y="568848"/>
                </a:lnTo>
                <a:lnTo>
                  <a:pt x="3160214" y="583434"/>
                </a:lnTo>
                <a:lnTo>
                  <a:pt x="3169428" y="590727"/>
                </a:lnTo>
                <a:lnTo>
                  <a:pt x="3179025" y="598020"/>
                </a:lnTo>
                <a:lnTo>
                  <a:pt x="3186892" y="612606"/>
                </a:lnTo>
                <a:lnTo>
                  <a:pt x="3194803" y="619899"/>
                </a:lnTo>
                <a:lnTo>
                  <a:pt x="3202821" y="627192"/>
                </a:lnTo>
                <a:lnTo>
                  <a:pt x="3211007" y="634485"/>
                </a:lnTo>
                <a:lnTo>
                  <a:pt x="3219425" y="649071"/>
                </a:lnTo>
                <a:lnTo>
                  <a:pt x="3228137" y="656363"/>
                </a:lnTo>
                <a:lnTo>
                  <a:pt x="3237206" y="670949"/>
                </a:lnTo>
                <a:lnTo>
                  <a:pt x="3252091" y="685535"/>
                </a:lnTo>
                <a:lnTo>
                  <a:pt x="3259646" y="700121"/>
                </a:lnTo>
                <a:lnTo>
                  <a:pt x="3267354" y="707414"/>
                </a:lnTo>
                <a:lnTo>
                  <a:pt x="3275272" y="714707"/>
                </a:lnTo>
                <a:lnTo>
                  <a:pt x="3283462" y="729293"/>
                </a:lnTo>
                <a:lnTo>
                  <a:pt x="3291979" y="736586"/>
                </a:lnTo>
                <a:lnTo>
                  <a:pt x="3298945" y="751172"/>
                </a:lnTo>
                <a:lnTo>
                  <a:pt x="3305937" y="758465"/>
                </a:lnTo>
                <a:lnTo>
                  <a:pt x="3313011" y="765757"/>
                </a:lnTo>
                <a:lnTo>
                  <a:pt x="3320221" y="780343"/>
                </a:lnTo>
                <a:lnTo>
                  <a:pt x="3327622" y="787636"/>
                </a:lnTo>
                <a:lnTo>
                  <a:pt x="3335268" y="802222"/>
                </a:lnTo>
                <a:lnTo>
                  <a:pt x="3343215" y="809515"/>
                </a:lnTo>
                <a:lnTo>
                  <a:pt x="3349704" y="824101"/>
                </a:lnTo>
                <a:lnTo>
                  <a:pt x="3356211" y="831394"/>
                </a:lnTo>
                <a:lnTo>
                  <a:pt x="3362787" y="845980"/>
                </a:lnTo>
                <a:lnTo>
                  <a:pt x="3369482" y="853273"/>
                </a:lnTo>
                <a:lnTo>
                  <a:pt x="3376347" y="867859"/>
                </a:lnTo>
                <a:lnTo>
                  <a:pt x="3383432" y="875151"/>
                </a:lnTo>
                <a:lnTo>
                  <a:pt x="3390789" y="889737"/>
                </a:lnTo>
                <a:lnTo>
                  <a:pt x="3396786" y="897030"/>
                </a:lnTo>
                <a:lnTo>
                  <a:pt x="3402792" y="911616"/>
                </a:lnTo>
                <a:lnTo>
                  <a:pt x="3408854" y="918909"/>
                </a:lnTo>
                <a:lnTo>
                  <a:pt x="3415018" y="933495"/>
                </a:lnTo>
                <a:lnTo>
                  <a:pt x="3421331" y="940788"/>
                </a:lnTo>
                <a:lnTo>
                  <a:pt x="3427838" y="955374"/>
                </a:lnTo>
                <a:lnTo>
                  <a:pt x="3434587" y="969960"/>
                </a:lnTo>
                <a:lnTo>
                  <a:pt x="3445568" y="984545"/>
                </a:lnTo>
                <a:lnTo>
                  <a:pt x="3451101" y="999131"/>
                </a:lnTo>
                <a:lnTo>
                  <a:pt x="3456719" y="1006424"/>
                </a:lnTo>
                <a:lnTo>
                  <a:pt x="3462464" y="1021010"/>
                </a:lnTo>
                <a:lnTo>
                  <a:pt x="3468378" y="1035596"/>
                </a:lnTo>
                <a:lnTo>
                  <a:pt x="3474502" y="1050182"/>
                </a:lnTo>
                <a:lnTo>
                  <a:pt x="3484435" y="1064768"/>
                </a:lnTo>
                <a:lnTo>
                  <a:pt x="3489426" y="1079354"/>
                </a:lnTo>
                <a:lnTo>
                  <a:pt x="3494485" y="1093939"/>
                </a:lnTo>
                <a:lnTo>
                  <a:pt x="3499648" y="1101232"/>
                </a:lnTo>
                <a:lnTo>
                  <a:pt x="3504954" y="1115818"/>
                </a:lnTo>
                <a:lnTo>
                  <a:pt x="3510439" y="1130404"/>
                </a:lnTo>
                <a:lnTo>
                  <a:pt x="3514878" y="1137697"/>
                </a:lnTo>
                <a:lnTo>
                  <a:pt x="3519300" y="1152283"/>
                </a:lnTo>
                <a:lnTo>
                  <a:pt x="3523738" y="1159576"/>
                </a:lnTo>
                <a:lnTo>
                  <a:pt x="3528225" y="1174162"/>
                </a:lnTo>
                <a:lnTo>
                  <a:pt x="3532794" y="1188748"/>
                </a:lnTo>
                <a:lnTo>
                  <a:pt x="3537479" y="1196041"/>
                </a:lnTo>
                <a:lnTo>
                  <a:pt x="3542312" y="1210626"/>
                </a:lnTo>
                <a:lnTo>
                  <a:pt x="3546208" y="1225212"/>
                </a:lnTo>
                <a:lnTo>
                  <a:pt x="3550079" y="1232505"/>
                </a:lnTo>
                <a:lnTo>
                  <a:pt x="3553953" y="1247091"/>
                </a:lnTo>
                <a:lnTo>
                  <a:pt x="3557857" y="1261677"/>
                </a:lnTo>
                <a:lnTo>
                  <a:pt x="3561822" y="1268970"/>
                </a:lnTo>
                <a:lnTo>
                  <a:pt x="3565874" y="1283556"/>
                </a:lnTo>
                <a:lnTo>
                  <a:pt x="3570044" y="1298142"/>
                </a:lnTo>
                <a:lnTo>
                  <a:pt x="3573388" y="1305435"/>
                </a:lnTo>
                <a:lnTo>
                  <a:pt x="3579998" y="1334606"/>
                </a:lnTo>
                <a:lnTo>
                  <a:pt x="3583311" y="1341899"/>
                </a:lnTo>
                <a:lnTo>
                  <a:pt x="3586660" y="1356485"/>
                </a:lnTo>
                <a:lnTo>
                  <a:pt x="3590071" y="1371071"/>
                </a:lnTo>
                <a:lnTo>
                  <a:pt x="3593567" y="1385657"/>
                </a:lnTo>
                <a:lnTo>
                  <a:pt x="3596351" y="1392950"/>
                </a:lnTo>
                <a:lnTo>
                  <a:pt x="3599093" y="1407536"/>
                </a:lnTo>
                <a:lnTo>
                  <a:pt x="3601811" y="1422121"/>
                </a:lnTo>
                <a:lnTo>
                  <a:pt x="3604524" y="1429414"/>
                </a:lnTo>
                <a:lnTo>
                  <a:pt x="3607251" y="1444000"/>
                </a:lnTo>
                <a:lnTo>
                  <a:pt x="3610012" y="1458586"/>
                </a:lnTo>
                <a:lnTo>
                  <a:pt x="3612825" y="1473172"/>
                </a:lnTo>
                <a:lnTo>
                  <a:pt x="3615043" y="1480465"/>
                </a:lnTo>
                <a:lnTo>
                  <a:pt x="3617209" y="1495051"/>
                </a:lnTo>
                <a:lnTo>
                  <a:pt x="3619339" y="1509637"/>
                </a:lnTo>
                <a:lnTo>
                  <a:pt x="3621446" y="1516930"/>
                </a:lnTo>
                <a:lnTo>
                  <a:pt x="3625648" y="1546101"/>
                </a:lnTo>
                <a:lnTo>
                  <a:pt x="3627772" y="1560687"/>
                </a:lnTo>
                <a:lnTo>
                  <a:pt x="3629418" y="1567980"/>
                </a:lnTo>
                <a:lnTo>
                  <a:pt x="3631004" y="1582566"/>
                </a:lnTo>
                <a:lnTo>
                  <a:pt x="3632540" y="1597152"/>
                </a:lnTo>
                <a:lnTo>
                  <a:pt x="3634036" y="1604445"/>
                </a:lnTo>
                <a:lnTo>
                  <a:pt x="3635500" y="1619031"/>
                </a:lnTo>
                <a:lnTo>
                  <a:pt x="3638372" y="1648202"/>
                </a:lnTo>
                <a:lnTo>
                  <a:pt x="3639442" y="1662788"/>
                </a:lnTo>
                <a:lnTo>
                  <a:pt x="3640444" y="1670081"/>
                </a:lnTo>
                <a:lnTo>
                  <a:pt x="3641383" y="1684667"/>
                </a:lnTo>
                <a:lnTo>
                  <a:pt x="3642263" y="1699253"/>
                </a:lnTo>
                <a:lnTo>
                  <a:pt x="3643089" y="1706546"/>
                </a:lnTo>
                <a:lnTo>
                  <a:pt x="3643866" y="1721132"/>
                </a:lnTo>
                <a:lnTo>
                  <a:pt x="3644598" y="1735718"/>
                </a:lnTo>
                <a:lnTo>
                  <a:pt x="3645090" y="1750303"/>
                </a:lnTo>
                <a:lnTo>
                  <a:pt x="3645505" y="1757596"/>
                </a:lnTo>
                <a:lnTo>
                  <a:pt x="3646294" y="1801354"/>
                </a:lnTo>
                <a:lnTo>
                  <a:pt x="3646437" y="1823233"/>
                </a:lnTo>
                <a:lnTo>
                  <a:pt x="3646349" y="1837819"/>
                </a:lnTo>
                <a:lnTo>
                  <a:pt x="3646177" y="1852405"/>
                </a:lnTo>
                <a:lnTo>
                  <a:pt x="3645916" y="1859697"/>
                </a:lnTo>
                <a:lnTo>
                  <a:pt x="3645561" y="1874283"/>
                </a:lnTo>
                <a:lnTo>
                  <a:pt x="3645108" y="1888869"/>
                </a:lnTo>
                <a:lnTo>
                  <a:pt x="3644550" y="1903455"/>
                </a:lnTo>
                <a:lnTo>
                  <a:pt x="3643883" y="1918041"/>
                </a:lnTo>
                <a:lnTo>
                  <a:pt x="3643216" y="1925334"/>
                </a:lnTo>
                <a:lnTo>
                  <a:pt x="3642457" y="1939920"/>
                </a:lnTo>
                <a:lnTo>
                  <a:pt x="3641596" y="1954506"/>
                </a:lnTo>
                <a:lnTo>
                  <a:pt x="3640625" y="1961799"/>
                </a:lnTo>
                <a:lnTo>
                  <a:pt x="3639532" y="1976384"/>
                </a:lnTo>
                <a:lnTo>
                  <a:pt x="3638308" y="1990970"/>
                </a:lnTo>
                <a:lnTo>
                  <a:pt x="3636944" y="2005556"/>
                </a:lnTo>
                <a:lnTo>
                  <a:pt x="3635698" y="2020142"/>
                </a:lnTo>
                <a:lnTo>
                  <a:pt x="3634354" y="2027435"/>
                </a:lnTo>
                <a:lnTo>
                  <a:pt x="3632896" y="2042021"/>
                </a:lnTo>
                <a:lnTo>
                  <a:pt x="3631310" y="2056607"/>
                </a:lnTo>
                <a:lnTo>
                  <a:pt x="3629581" y="2063900"/>
                </a:lnTo>
                <a:lnTo>
                  <a:pt x="3627694" y="2078485"/>
                </a:lnTo>
                <a:lnTo>
                  <a:pt x="3625634" y="2093071"/>
                </a:lnTo>
                <a:lnTo>
                  <a:pt x="3623814" y="2107657"/>
                </a:lnTo>
                <a:lnTo>
                  <a:pt x="3621888" y="2114950"/>
                </a:lnTo>
                <a:lnTo>
                  <a:pt x="3619836" y="2129536"/>
                </a:lnTo>
                <a:lnTo>
                  <a:pt x="3617639" y="2144122"/>
                </a:lnTo>
                <a:lnTo>
                  <a:pt x="3615277" y="2158708"/>
                </a:lnTo>
                <a:lnTo>
                  <a:pt x="3612732" y="2166001"/>
                </a:lnTo>
                <a:lnTo>
                  <a:pt x="3609983" y="2180587"/>
                </a:lnTo>
                <a:lnTo>
                  <a:pt x="3607592" y="2195172"/>
                </a:lnTo>
                <a:lnTo>
                  <a:pt x="3605088" y="2202465"/>
                </a:lnTo>
                <a:lnTo>
                  <a:pt x="3602447" y="2217051"/>
                </a:lnTo>
                <a:lnTo>
                  <a:pt x="3599645" y="2231637"/>
                </a:lnTo>
                <a:lnTo>
                  <a:pt x="3596657" y="2246223"/>
                </a:lnTo>
                <a:lnTo>
                  <a:pt x="3593459" y="2253516"/>
                </a:lnTo>
                <a:lnTo>
                  <a:pt x="3590027" y="2268102"/>
                </a:lnTo>
                <a:lnTo>
                  <a:pt x="3587072" y="2282688"/>
                </a:lnTo>
                <a:lnTo>
                  <a:pt x="3583996" y="2289981"/>
                </a:lnTo>
                <a:lnTo>
                  <a:pt x="3580773" y="2304566"/>
                </a:lnTo>
                <a:lnTo>
                  <a:pt x="3577372" y="2319152"/>
                </a:lnTo>
                <a:lnTo>
                  <a:pt x="3573764" y="2326445"/>
                </a:lnTo>
                <a:lnTo>
                  <a:pt x="3569922" y="2341031"/>
                </a:lnTo>
                <a:lnTo>
                  <a:pt x="3565815" y="2355617"/>
                </a:lnTo>
                <a:lnTo>
                  <a:pt x="3562302" y="2370203"/>
                </a:lnTo>
                <a:lnTo>
                  <a:pt x="3558663" y="2377496"/>
                </a:lnTo>
                <a:lnTo>
                  <a:pt x="3554864" y="2392082"/>
                </a:lnTo>
                <a:lnTo>
                  <a:pt x="3550872" y="2399375"/>
                </a:lnTo>
                <a:lnTo>
                  <a:pt x="3546654" y="2413960"/>
                </a:lnTo>
                <a:lnTo>
                  <a:pt x="3542176" y="2428546"/>
                </a:lnTo>
                <a:lnTo>
                  <a:pt x="3537405" y="2443132"/>
                </a:lnTo>
                <a:lnTo>
                  <a:pt x="3533343" y="2450425"/>
                </a:lnTo>
                <a:lnTo>
                  <a:pt x="3529148" y="2465011"/>
                </a:lnTo>
                <a:lnTo>
                  <a:pt x="3524784" y="2472304"/>
                </a:lnTo>
                <a:lnTo>
                  <a:pt x="3520211" y="2486890"/>
                </a:lnTo>
                <a:lnTo>
                  <a:pt x="3515392" y="2501476"/>
                </a:lnTo>
                <a:lnTo>
                  <a:pt x="3510290" y="2508769"/>
                </a:lnTo>
                <a:lnTo>
                  <a:pt x="3504865" y="2523354"/>
                </a:lnTo>
                <a:lnTo>
                  <a:pt x="3500263" y="2537940"/>
                </a:lnTo>
                <a:lnTo>
                  <a:pt x="3495524" y="2545233"/>
                </a:lnTo>
                <a:lnTo>
                  <a:pt x="3490604" y="2559819"/>
                </a:lnTo>
                <a:lnTo>
                  <a:pt x="3485462" y="2567112"/>
                </a:lnTo>
                <a:lnTo>
                  <a:pt x="3480054" y="2581698"/>
                </a:lnTo>
                <a:lnTo>
                  <a:pt x="3474339" y="2596284"/>
                </a:lnTo>
                <a:lnTo>
                  <a:pt x="3468274" y="2603577"/>
                </a:lnTo>
                <a:lnTo>
                  <a:pt x="3463144" y="2618163"/>
                </a:lnTo>
                <a:lnTo>
                  <a:pt x="3457871" y="2625455"/>
                </a:lnTo>
                <a:lnTo>
                  <a:pt x="3452408" y="2640041"/>
                </a:lnTo>
                <a:lnTo>
                  <a:pt x="3446708" y="2647334"/>
                </a:lnTo>
                <a:lnTo>
                  <a:pt x="3440724" y="2661920"/>
                </a:lnTo>
                <a:lnTo>
                  <a:pt x="3434411" y="2676506"/>
                </a:lnTo>
                <a:lnTo>
                  <a:pt x="3427720" y="2683799"/>
                </a:lnTo>
                <a:lnTo>
                  <a:pt x="3422074" y="2698385"/>
                </a:lnTo>
                <a:lnTo>
                  <a:pt x="3416280" y="2705678"/>
                </a:lnTo>
                <a:lnTo>
                  <a:pt x="3410286" y="2720264"/>
                </a:lnTo>
                <a:lnTo>
                  <a:pt x="3404043" y="2727556"/>
                </a:lnTo>
                <a:lnTo>
                  <a:pt x="3397498" y="2742142"/>
                </a:lnTo>
                <a:lnTo>
                  <a:pt x="3390600" y="2749435"/>
                </a:lnTo>
                <a:lnTo>
                  <a:pt x="3383300" y="2764021"/>
                </a:lnTo>
                <a:lnTo>
                  <a:pt x="3377152" y="2771314"/>
                </a:lnTo>
                <a:lnTo>
                  <a:pt x="3370851" y="2785900"/>
                </a:lnTo>
                <a:lnTo>
                  <a:pt x="3364342" y="2793193"/>
                </a:lnTo>
                <a:lnTo>
                  <a:pt x="3357569" y="2807779"/>
                </a:lnTo>
                <a:lnTo>
                  <a:pt x="3350479" y="2815072"/>
                </a:lnTo>
                <a:lnTo>
                  <a:pt x="3343015" y="2829658"/>
                </a:lnTo>
                <a:lnTo>
                  <a:pt x="3335122" y="2836950"/>
                </a:lnTo>
                <a:lnTo>
                  <a:pt x="3328487" y="2851536"/>
                </a:lnTo>
                <a:lnTo>
                  <a:pt x="3321694" y="2858829"/>
                </a:lnTo>
                <a:lnTo>
                  <a:pt x="3314684" y="2866122"/>
                </a:lnTo>
                <a:lnTo>
                  <a:pt x="3307399" y="2880708"/>
                </a:lnTo>
                <a:lnTo>
                  <a:pt x="3299780" y="2888001"/>
                </a:lnTo>
                <a:lnTo>
                  <a:pt x="3291767" y="2902587"/>
                </a:lnTo>
                <a:lnTo>
                  <a:pt x="3283302" y="2909880"/>
                </a:lnTo>
                <a:lnTo>
                  <a:pt x="3276195" y="2924466"/>
                </a:lnTo>
                <a:lnTo>
                  <a:pt x="3268927" y="2931759"/>
                </a:lnTo>
                <a:lnTo>
                  <a:pt x="3261434" y="2939052"/>
                </a:lnTo>
                <a:lnTo>
                  <a:pt x="3253654" y="2953637"/>
                </a:lnTo>
                <a:lnTo>
                  <a:pt x="3245525" y="2960930"/>
                </a:lnTo>
                <a:lnTo>
                  <a:pt x="3236982" y="2968223"/>
                </a:lnTo>
                <a:lnTo>
                  <a:pt x="3227965" y="2982809"/>
                </a:lnTo>
                <a:lnTo>
                  <a:pt x="3220403" y="2990102"/>
                </a:lnTo>
                <a:lnTo>
                  <a:pt x="3212677" y="2997395"/>
                </a:lnTo>
                <a:lnTo>
                  <a:pt x="3204719" y="3011981"/>
                </a:lnTo>
                <a:lnTo>
                  <a:pt x="3196463" y="3019274"/>
                </a:lnTo>
                <a:lnTo>
                  <a:pt x="3187842" y="3026567"/>
                </a:lnTo>
                <a:lnTo>
                  <a:pt x="3178791" y="3041153"/>
                </a:lnTo>
                <a:lnTo>
                  <a:pt x="3169243" y="3048446"/>
                </a:lnTo>
                <a:lnTo>
                  <a:pt x="3161245" y="3055738"/>
                </a:lnTo>
                <a:lnTo>
                  <a:pt x="3153079" y="3070324"/>
                </a:lnTo>
                <a:lnTo>
                  <a:pt x="3144675" y="3077617"/>
                </a:lnTo>
                <a:lnTo>
                  <a:pt x="3135963" y="3084910"/>
                </a:lnTo>
                <a:lnTo>
                  <a:pt x="3126873" y="3092203"/>
                </a:lnTo>
                <a:lnTo>
                  <a:pt x="3117335" y="3106789"/>
                </a:lnTo>
                <a:lnTo>
                  <a:pt x="3107278" y="3114082"/>
                </a:lnTo>
                <a:lnTo>
                  <a:pt x="3098864" y="3121375"/>
                </a:lnTo>
                <a:lnTo>
                  <a:pt x="3090278" y="3128668"/>
                </a:lnTo>
                <a:lnTo>
                  <a:pt x="3081448" y="3135961"/>
                </a:lnTo>
                <a:lnTo>
                  <a:pt x="3072301" y="3150547"/>
                </a:lnTo>
                <a:lnTo>
                  <a:pt x="3062763" y="3157840"/>
                </a:lnTo>
                <a:lnTo>
                  <a:pt x="3052760" y="3165132"/>
                </a:lnTo>
                <a:lnTo>
                  <a:pt x="3042220" y="3172425"/>
                </a:lnTo>
                <a:lnTo>
                  <a:pt x="3033409" y="3179718"/>
                </a:lnTo>
                <a:lnTo>
                  <a:pt x="3005630" y="3208890"/>
                </a:lnTo>
                <a:lnTo>
                  <a:pt x="2974226" y="3230769"/>
                </a:lnTo>
                <a:lnTo>
                  <a:pt x="2965039" y="3238062"/>
                </a:lnTo>
                <a:lnTo>
                  <a:pt x="2955677" y="3245355"/>
                </a:lnTo>
                <a:lnTo>
                  <a:pt x="2946061" y="3252648"/>
                </a:lnTo>
                <a:lnTo>
                  <a:pt x="2936110" y="3267234"/>
                </a:lnTo>
                <a:lnTo>
                  <a:pt x="2925746" y="3274526"/>
                </a:lnTo>
                <a:lnTo>
                  <a:pt x="2914888" y="3281819"/>
                </a:lnTo>
                <a:lnTo>
                  <a:pt x="2903458" y="3289112"/>
                </a:lnTo>
                <a:lnTo>
                  <a:pt x="2893918" y="3296405"/>
                </a:lnTo>
                <a:lnTo>
                  <a:pt x="2853169" y="3325577"/>
                </a:lnTo>
                <a:lnTo>
                  <a:pt x="2830088" y="3340163"/>
                </a:lnTo>
                <a:lnTo>
                  <a:pt x="2820218" y="3347456"/>
                </a:lnTo>
                <a:lnTo>
                  <a:pt x="2810170" y="3354749"/>
                </a:lnTo>
                <a:lnTo>
                  <a:pt x="2799859" y="3362042"/>
                </a:lnTo>
                <a:lnTo>
                  <a:pt x="2789201" y="3369335"/>
                </a:lnTo>
                <a:lnTo>
                  <a:pt x="2778110" y="3369335"/>
                </a:lnTo>
                <a:lnTo>
                  <a:pt x="2766502" y="3376628"/>
                </a:lnTo>
                <a:lnTo>
                  <a:pt x="2754292" y="3383920"/>
                </a:lnTo>
                <a:lnTo>
                  <a:pt x="2744116" y="3391213"/>
                </a:lnTo>
                <a:lnTo>
                  <a:pt x="2733761" y="3398506"/>
                </a:lnTo>
                <a:lnTo>
                  <a:pt x="2723140" y="3405799"/>
                </a:lnTo>
                <a:lnTo>
                  <a:pt x="2712166" y="3413092"/>
                </a:lnTo>
                <a:lnTo>
                  <a:pt x="2700752" y="3420385"/>
                </a:lnTo>
                <a:lnTo>
                  <a:pt x="2688810" y="3427678"/>
                </a:lnTo>
                <a:close/>
              </a:path>
              <a:path w="3646805" h="3639184">
                <a:moveTo>
                  <a:pt x="2585445" y="3478729"/>
                </a:moveTo>
                <a:lnTo>
                  <a:pt x="1062349" y="3478729"/>
                </a:lnTo>
                <a:lnTo>
                  <a:pt x="1050009" y="3471436"/>
                </a:lnTo>
                <a:lnTo>
                  <a:pt x="1037109" y="3464143"/>
                </a:lnTo>
                <a:lnTo>
                  <a:pt x="1026469" y="3456850"/>
                </a:lnTo>
                <a:lnTo>
                  <a:pt x="1015722" y="3456850"/>
                </a:lnTo>
                <a:lnTo>
                  <a:pt x="1004781" y="3449557"/>
                </a:lnTo>
                <a:lnTo>
                  <a:pt x="993559" y="3442264"/>
                </a:lnTo>
                <a:lnTo>
                  <a:pt x="981969" y="3434971"/>
                </a:lnTo>
                <a:lnTo>
                  <a:pt x="969924" y="3427678"/>
                </a:lnTo>
                <a:lnTo>
                  <a:pt x="2676254" y="3427678"/>
                </a:lnTo>
                <a:lnTo>
                  <a:pt x="2665795" y="3434971"/>
                </a:lnTo>
                <a:lnTo>
                  <a:pt x="2655158" y="3442264"/>
                </a:lnTo>
                <a:lnTo>
                  <a:pt x="2644252" y="3449557"/>
                </a:lnTo>
                <a:lnTo>
                  <a:pt x="2632989" y="3449557"/>
                </a:lnTo>
                <a:lnTo>
                  <a:pt x="2621279" y="3456850"/>
                </a:lnTo>
                <a:lnTo>
                  <a:pt x="2609032" y="3464143"/>
                </a:lnTo>
                <a:lnTo>
                  <a:pt x="2596160" y="3471436"/>
                </a:lnTo>
                <a:lnTo>
                  <a:pt x="2585445" y="3478729"/>
                </a:lnTo>
                <a:close/>
              </a:path>
              <a:path w="3646805" h="3639184">
                <a:moveTo>
                  <a:pt x="2551861" y="3493314"/>
                </a:moveTo>
                <a:lnTo>
                  <a:pt x="1096903" y="3493314"/>
                </a:lnTo>
                <a:lnTo>
                  <a:pt x="1085707" y="3486022"/>
                </a:lnTo>
                <a:lnTo>
                  <a:pt x="1074219" y="3478729"/>
                </a:lnTo>
                <a:lnTo>
                  <a:pt x="2574551" y="3478729"/>
                </a:lnTo>
                <a:lnTo>
                  <a:pt x="2563387" y="3486022"/>
                </a:lnTo>
                <a:lnTo>
                  <a:pt x="2551861" y="3493314"/>
                </a:lnTo>
                <a:close/>
              </a:path>
              <a:path w="3646805" h="3639184">
                <a:moveTo>
                  <a:pt x="2480738" y="3522486"/>
                </a:moveTo>
                <a:lnTo>
                  <a:pt x="1168410" y="3522486"/>
                </a:lnTo>
                <a:lnTo>
                  <a:pt x="1156683" y="3515193"/>
                </a:lnTo>
                <a:lnTo>
                  <a:pt x="1144563" y="3515193"/>
                </a:lnTo>
                <a:lnTo>
                  <a:pt x="1131957" y="3507900"/>
                </a:lnTo>
                <a:lnTo>
                  <a:pt x="1118775" y="3500607"/>
                </a:lnTo>
                <a:lnTo>
                  <a:pt x="1107896" y="3493314"/>
                </a:lnTo>
                <a:lnTo>
                  <a:pt x="2539884" y="3493314"/>
                </a:lnTo>
                <a:lnTo>
                  <a:pt x="2527362" y="3500607"/>
                </a:lnTo>
                <a:lnTo>
                  <a:pt x="2514204" y="3507900"/>
                </a:lnTo>
                <a:lnTo>
                  <a:pt x="2503258" y="3507900"/>
                </a:lnTo>
                <a:lnTo>
                  <a:pt x="2492134" y="3515193"/>
                </a:lnTo>
                <a:lnTo>
                  <a:pt x="2480738" y="3522486"/>
                </a:lnTo>
                <a:close/>
              </a:path>
              <a:path w="3646805" h="3639184">
                <a:moveTo>
                  <a:pt x="2443995" y="3537072"/>
                </a:moveTo>
                <a:lnTo>
                  <a:pt x="1202138" y="3537072"/>
                </a:lnTo>
                <a:lnTo>
                  <a:pt x="1179834" y="3522486"/>
                </a:lnTo>
                <a:lnTo>
                  <a:pt x="2468979" y="3522486"/>
                </a:lnTo>
                <a:lnTo>
                  <a:pt x="2456762" y="3529779"/>
                </a:lnTo>
                <a:lnTo>
                  <a:pt x="2443995" y="3537072"/>
                </a:lnTo>
                <a:close/>
              </a:path>
              <a:path w="3646805" h="3639184">
                <a:moveTo>
                  <a:pt x="2419433" y="3544365"/>
                </a:moveTo>
                <a:lnTo>
                  <a:pt x="1228411" y="3544365"/>
                </a:lnTo>
                <a:lnTo>
                  <a:pt x="1215570" y="3537072"/>
                </a:lnTo>
                <a:lnTo>
                  <a:pt x="2430584" y="3537072"/>
                </a:lnTo>
                <a:lnTo>
                  <a:pt x="2419433" y="3544365"/>
                </a:lnTo>
                <a:close/>
              </a:path>
              <a:path w="3646805" h="3639184">
                <a:moveTo>
                  <a:pt x="2396506" y="3551658"/>
                </a:moveTo>
                <a:lnTo>
                  <a:pt x="1252690" y="3551658"/>
                </a:lnTo>
                <a:lnTo>
                  <a:pt x="1240754" y="3544365"/>
                </a:lnTo>
                <a:lnTo>
                  <a:pt x="2408105" y="3544365"/>
                </a:lnTo>
                <a:lnTo>
                  <a:pt x="2396506" y="3551658"/>
                </a:lnTo>
                <a:close/>
              </a:path>
              <a:path w="3646805" h="3639184">
                <a:moveTo>
                  <a:pt x="2372114" y="3558951"/>
                </a:moveTo>
                <a:lnTo>
                  <a:pt x="1275719" y="3558951"/>
                </a:lnTo>
                <a:lnTo>
                  <a:pt x="1264315" y="3551658"/>
                </a:lnTo>
                <a:lnTo>
                  <a:pt x="2384540" y="3551658"/>
                </a:lnTo>
                <a:lnTo>
                  <a:pt x="2372114" y="3558951"/>
                </a:lnTo>
                <a:close/>
              </a:path>
              <a:path w="3646805" h="3639184">
                <a:moveTo>
                  <a:pt x="2322668" y="3573537"/>
                </a:moveTo>
                <a:lnTo>
                  <a:pt x="1313693" y="3573537"/>
                </a:lnTo>
                <a:lnTo>
                  <a:pt x="1300647" y="3566244"/>
                </a:lnTo>
                <a:lnTo>
                  <a:pt x="1286997" y="3558951"/>
                </a:lnTo>
                <a:lnTo>
                  <a:pt x="2359132" y="3558951"/>
                </a:lnTo>
                <a:lnTo>
                  <a:pt x="2345501" y="3566244"/>
                </a:lnTo>
                <a:lnTo>
                  <a:pt x="2334172" y="3566244"/>
                </a:lnTo>
                <a:lnTo>
                  <a:pt x="2322668" y="3573537"/>
                </a:lnTo>
                <a:close/>
              </a:path>
              <a:path w="3646805" h="3639184">
                <a:moveTo>
                  <a:pt x="2298749" y="3580830"/>
                </a:moveTo>
                <a:lnTo>
                  <a:pt x="1350142" y="3580830"/>
                </a:lnTo>
                <a:lnTo>
                  <a:pt x="1338345" y="3573537"/>
                </a:lnTo>
                <a:lnTo>
                  <a:pt x="2310892" y="3573537"/>
                </a:lnTo>
                <a:lnTo>
                  <a:pt x="2298749" y="3580830"/>
                </a:lnTo>
                <a:close/>
              </a:path>
              <a:path w="3646805" h="3639184">
                <a:moveTo>
                  <a:pt x="2272978" y="3588123"/>
                </a:moveTo>
                <a:lnTo>
                  <a:pt x="1373148" y="3588123"/>
                </a:lnTo>
                <a:lnTo>
                  <a:pt x="1361711" y="3580830"/>
                </a:lnTo>
                <a:lnTo>
                  <a:pt x="2286143" y="3580830"/>
                </a:lnTo>
                <a:lnTo>
                  <a:pt x="2272978" y="3588123"/>
                </a:lnTo>
                <a:close/>
              </a:path>
              <a:path w="3646805" h="3639184">
                <a:moveTo>
                  <a:pt x="2247680" y="3595416"/>
                </a:moveTo>
                <a:lnTo>
                  <a:pt x="1400201" y="3595416"/>
                </a:lnTo>
                <a:lnTo>
                  <a:pt x="1386983" y="3588123"/>
                </a:lnTo>
                <a:lnTo>
                  <a:pt x="2259159" y="3588123"/>
                </a:lnTo>
                <a:lnTo>
                  <a:pt x="2247680" y="3595416"/>
                </a:lnTo>
                <a:close/>
              </a:path>
              <a:path w="3646805" h="3639184">
                <a:moveTo>
                  <a:pt x="2211813" y="3602708"/>
                </a:moveTo>
                <a:lnTo>
                  <a:pt x="1437109" y="3602708"/>
                </a:lnTo>
                <a:lnTo>
                  <a:pt x="1425169" y="3595416"/>
                </a:lnTo>
                <a:lnTo>
                  <a:pt x="2224103" y="3595416"/>
                </a:lnTo>
                <a:lnTo>
                  <a:pt x="2211813" y="3602708"/>
                </a:lnTo>
                <a:close/>
              </a:path>
              <a:path w="3646805" h="3639184">
                <a:moveTo>
                  <a:pt x="2185741" y="3610001"/>
                </a:moveTo>
                <a:lnTo>
                  <a:pt x="1474370" y="3610001"/>
                </a:lnTo>
                <a:lnTo>
                  <a:pt x="1460383" y="3602708"/>
                </a:lnTo>
                <a:lnTo>
                  <a:pt x="2199058" y="3602708"/>
                </a:lnTo>
                <a:lnTo>
                  <a:pt x="2185741" y="3610001"/>
                </a:lnTo>
                <a:close/>
              </a:path>
              <a:path w="3646805" h="3639184">
                <a:moveTo>
                  <a:pt x="2136349" y="3617294"/>
                </a:moveTo>
                <a:lnTo>
                  <a:pt x="1500557" y="3617294"/>
                </a:lnTo>
                <a:lnTo>
                  <a:pt x="1487729" y="3610001"/>
                </a:lnTo>
                <a:lnTo>
                  <a:pt x="2148391" y="3610001"/>
                </a:lnTo>
                <a:lnTo>
                  <a:pt x="2136349" y="3617294"/>
                </a:lnTo>
                <a:close/>
              </a:path>
              <a:path w="3646805" h="3639184">
                <a:moveTo>
                  <a:pt x="2097631" y="3624587"/>
                </a:moveTo>
                <a:lnTo>
                  <a:pt x="1548493" y="3624587"/>
                </a:lnTo>
                <a:lnTo>
                  <a:pt x="1536821" y="3617294"/>
                </a:lnTo>
                <a:lnTo>
                  <a:pt x="2111067" y="3617294"/>
                </a:lnTo>
                <a:lnTo>
                  <a:pt x="2097631" y="3624587"/>
                </a:lnTo>
                <a:close/>
              </a:path>
              <a:path w="3646805" h="3639184">
                <a:moveTo>
                  <a:pt x="2047841" y="3631880"/>
                </a:moveTo>
                <a:lnTo>
                  <a:pt x="1601480" y="3631880"/>
                </a:lnTo>
                <a:lnTo>
                  <a:pt x="1588994" y="3624587"/>
                </a:lnTo>
                <a:lnTo>
                  <a:pt x="2059973" y="3624587"/>
                </a:lnTo>
                <a:lnTo>
                  <a:pt x="2047841" y="3631880"/>
                </a:lnTo>
                <a:close/>
              </a:path>
              <a:path w="3646805" h="3639184">
                <a:moveTo>
                  <a:pt x="1982913" y="3639173"/>
                </a:moveTo>
                <a:lnTo>
                  <a:pt x="1664997" y="3639173"/>
                </a:lnTo>
                <a:lnTo>
                  <a:pt x="1651453" y="3631880"/>
                </a:lnTo>
                <a:lnTo>
                  <a:pt x="1994676" y="3631880"/>
                </a:lnTo>
                <a:lnTo>
                  <a:pt x="1982913" y="3639173"/>
                </a:lnTo>
                <a:close/>
              </a:path>
            </a:pathLst>
          </a:custGeom>
          <a:solidFill>
            <a:srgbClr val="F69040"/>
          </a:solidFill>
        </p:spPr>
        <p:txBody>
          <a:bodyPr wrap="square" lIns="0" tIns="0" rIns="0" bIns="0" rtlCol="0"/>
          <a:lstStyle/>
          <a:p>
            <a:endParaRPr sz="1200" dirty="0"/>
          </a:p>
        </p:txBody>
      </p:sp>
      <p:sp>
        <p:nvSpPr>
          <p:cNvPr id="55" name="object 21">
            <a:extLst>
              <a:ext uri="{FF2B5EF4-FFF2-40B4-BE49-F238E27FC236}">
                <a16:creationId xmlns:a16="http://schemas.microsoft.com/office/drawing/2014/main" id="{7AF0E6A8-E10E-4A14-96C8-2AF81B20B870}"/>
              </a:ext>
            </a:extLst>
          </p:cNvPr>
          <p:cNvSpPr txBox="1"/>
          <p:nvPr/>
        </p:nvSpPr>
        <p:spPr>
          <a:xfrm>
            <a:off x="7453635" y="2773481"/>
            <a:ext cx="1483106" cy="910186"/>
          </a:xfrm>
          <a:prstGeom prst="rect">
            <a:avLst/>
          </a:prstGeom>
        </p:spPr>
        <p:txBody>
          <a:bodyPr vert="horz" wrap="square" lIns="0" tIns="0" rIns="0" bIns="0" rtlCol="0">
            <a:spAutoFit/>
          </a:bodyPr>
          <a:lstStyle/>
          <a:p>
            <a:pPr marL="6033" marR="2540" algn="ctr">
              <a:lnSpc>
                <a:spcPct val="116100"/>
              </a:lnSpc>
            </a:pPr>
            <a:r>
              <a:rPr lang="fr-BE" sz="1750" spc="113" dirty="0">
                <a:solidFill>
                  <a:srgbClr val="FFFFFF"/>
                </a:solidFill>
                <a:latin typeface="Arial Unicode MS"/>
                <a:cs typeface="Arial Unicode MS"/>
              </a:rPr>
              <a:t>Mandat de 4 ans renouvelable</a:t>
            </a:r>
            <a:endParaRPr sz="1750" dirty="0">
              <a:latin typeface="Arial Unicode MS"/>
              <a:cs typeface="Arial Unicode MS"/>
            </a:endParaRPr>
          </a:p>
        </p:txBody>
      </p:sp>
      <p:sp>
        <p:nvSpPr>
          <p:cNvPr id="56" name="object 18">
            <a:extLst>
              <a:ext uri="{FF2B5EF4-FFF2-40B4-BE49-F238E27FC236}">
                <a16:creationId xmlns:a16="http://schemas.microsoft.com/office/drawing/2014/main" id="{14955D32-A4D0-495C-A38D-C4749C69AA09}"/>
              </a:ext>
            </a:extLst>
          </p:cNvPr>
          <p:cNvSpPr/>
          <p:nvPr/>
        </p:nvSpPr>
        <p:spPr>
          <a:xfrm>
            <a:off x="6434248" y="4056452"/>
            <a:ext cx="1823402" cy="1819593"/>
          </a:xfrm>
          <a:custGeom>
            <a:avLst/>
            <a:gdLst/>
            <a:ahLst/>
            <a:cxnLst/>
            <a:rect l="l" t="t" r="r" b="b"/>
            <a:pathLst>
              <a:path w="3646804" h="3639184">
                <a:moveTo>
                  <a:pt x="1994984" y="7292"/>
                </a:moveTo>
                <a:lnTo>
                  <a:pt x="1658241" y="7292"/>
                </a:lnTo>
                <a:lnTo>
                  <a:pt x="1670824" y="0"/>
                </a:lnTo>
                <a:lnTo>
                  <a:pt x="1981440" y="0"/>
                </a:lnTo>
                <a:lnTo>
                  <a:pt x="1994984" y="7292"/>
                </a:lnTo>
                <a:close/>
              </a:path>
              <a:path w="3646804" h="3639184">
                <a:moveTo>
                  <a:pt x="2057443" y="14585"/>
                </a:moveTo>
                <a:lnTo>
                  <a:pt x="1582276" y="14585"/>
                </a:lnTo>
                <a:lnTo>
                  <a:pt x="1594776" y="7292"/>
                </a:lnTo>
                <a:lnTo>
                  <a:pt x="2044957" y="7292"/>
                </a:lnTo>
                <a:lnTo>
                  <a:pt x="2057443" y="14585"/>
                </a:lnTo>
                <a:close/>
              </a:path>
              <a:path w="3646804" h="3639184">
                <a:moveTo>
                  <a:pt x="2109616" y="21878"/>
                </a:moveTo>
                <a:lnTo>
                  <a:pt x="1531714" y="21878"/>
                </a:lnTo>
                <a:lnTo>
                  <a:pt x="1544470" y="14585"/>
                </a:lnTo>
                <a:lnTo>
                  <a:pt x="2097945" y="14585"/>
                </a:lnTo>
                <a:lnTo>
                  <a:pt x="2109616" y="21878"/>
                </a:lnTo>
                <a:close/>
              </a:path>
              <a:path w="3646804" h="3639184">
                <a:moveTo>
                  <a:pt x="2158708" y="29171"/>
                </a:moveTo>
                <a:lnTo>
                  <a:pt x="1494289" y="29171"/>
                </a:lnTo>
                <a:lnTo>
                  <a:pt x="1506652" y="21878"/>
                </a:lnTo>
                <a:lnTo>
                  <a:pt x="2145880" y="21878"/>
                </a:lnTo>
                <a:lnTo>
                  <a:pt x="2158708" y="29171"/>
                </a:lnTo>
                <a:close/>
              </a:path>
              <a:path w="3646804" h="3639184">
                <a:moveTo>
                  <a:pt x="2186054" y="36464"/>
                </a:moveTo>
                <a:lnTo>
                  <a:pt x="1456814" y="36464"/>
                </a:lnTo>
                <a:lnTo>
                  <a:pt x="1469761" y="29171"/>
                </a:lnTo>
                <a:lnTo>
                  <a:pt x="2172067" y="29171"/>
                </a:lnTo>
                <a:lnTo>
                  <a:pt x="2186054" y="36464"/>
                </a:lnTo>
                <a:close/>
              </a:path>
              <a:path w="3646804" h="3639184">
                <a:moveTo>
                  <a:pt x="2221268" y="43757"/>
                </a:moveTo>
                <a:lnTo>
                  <a:pt x="1419269" y="43757"/>
                </a:lnTo>
                <a:lnTo>
                  <a:pt x="1431603" y="36464"/>
                </a:lnTo>
                <a:lnTo>
                  <a:pt x="2209328" y="36464"/>
                </a:lnTo>
                <a:lnTo>
                  <a:pt x="2221268" y="43757"/>
                </a:lnTo>
                <a:close/>
              </a:path>
              <a:path w="3646804" h="3639184">
                <a:moveTo>
                  <a:pt x="2259454" y="51050"/>
                </a:moveTo>
                <a:lnTo>
                  <a:pt x="1382924" y="51050"/>
                </a:lnTo>
                <a:lnTo>
                  <a:pt x="1394965" y="43757"/>
                </a:lnTo>
                <a:lnTo>
                  <a:pt x="2246236" y="43757"/>
                </a:lnTo>
                <a:lnTo>
                  <a:pt x="2259454" y="51050"/>
                </a:lnTo>
                <a:close/>
              </a:path>
              <a:path w="3646804" h="3639184">
                <a:moveTo>
                  <a:pt x="2284726" y="58343"/>
                </a:moveTo>
                <a:lnTo>
                  <a:pt x="1357388" y="58343"/>
                </a:lnTo>
                <a:lnTo>
                  <a:pt x="1370012" y="51050"/>
                </a:lnTo>
                <a:lnTo>
                  <a:pt x="2273289" y="51050"/>
                </a:lnTo>
                <a:lnTo>
                  <a:pt x="2284726" y="58343"/>
                </a:lnTo>
                <a:close/>
              </a:path>
              <a:path w="3646804" h="3639184">
                <a:moveTo>
                  <a:pt x="2308092" y="65636"/>
                </a:moveTo>
                <a:lnTo>
                  <a:pt x="1332835" y="65636"/>
                </a:lnTo>
                <a:lnTo>
                  <a:pt x="1345010" y="58343"/>
                </a:lnTo>
                <a:lnTo>
                  <a:pt x="2296295" y="58343"/>
                </a:lnTo>
                <a:lnTo>
                  <a:pt x="2308092" y="65636"/>
                </a:lnTo>
                <a:close/>
              </a:path>
              <a:path w="3646804" h="3639184">
                <a:moveTo>
                  <a:pt x="2359440" y="80222"/>
                </a:moveTo>
                <a:lnTo>
                  <a:pt x="1284270" y="80222"/>
                </a:lnTo>
                <a:lnTo>
                  <a:pt x="1297106" y="72929"/>
                </a:lnTo>
                <a:lnTo>
                  <a:pt x="1308926" y="72929"/>
                </a:lnTo>
                <a:lnTo>
                  <a:pt x="1320821" y="65636"/>
                </a:lnTo>
                <a:lnTo>
                  <a:pt x="2332745" y="65636"/>
                </a:lnTo>
                <a:lnTo>
                  <a:pt x="2345790" y="72929"/>
                </a:lnTo>
                <a:lnTo>
                  <a:pt x="2359440" y="80222"/>
                </a:lnTo>
                <a:close/>
              </a:path>
              <a:path w="3646804" h="3639184">
                <a:moveTo>
                  <a:pt x="2382123" y="87515"/>
                </a:moveTo>
                <a:lnTo>
                  <a:pt x="1259542" y="87515"/>
                </a:lnTo>
                <a:lnTo>
                  <a:pt x="1271765" y="80222"/>
                </a:lnTo>
                <a:lnTo>
                  <a:pt x="2370718" y="80222"/>
                </a:lnTo>
                <a:lnTo>
                  <a:pt x="2382123" y="87515"/>
                </a:lnTo>
                <a:close/>
              </a:path>
              <a:path w="3646804" h="3639184">
                <a:moveTo>
                  <a:pt x="2405684" y="94808"/>
                </a:moveTo>
                <a:lnTo>
                  <a:pt x="1235751" y="94808"/>
                </a:lnTo>
                <a:lnTo>
                  <a:pt x="1247554" y="87515"/>
                </a:lnTo>
                <a:lnTo>
                  <a:pt x="2393747" y="87515"/>
                </a:lnTo>
                <a:lnTo>
                  <a:pt x="2405684" y="94808"/>
                </a:lnTo>
                <a:close/>
              </a:path>
              <a:path w="3646804" h="3639184">
                <a:moveTo>
                  <a:pt x="2466604" y="116686"/>
                </a:moveTo>
                <a:lnTo>
                  <a:pt x="1175404" y="116686"/>
                </a:lnTo>
                <a:lnTo>
                  <a:pt x="1187440" y="109393"/>
                </a:lnTo>
                <a:lnTo>
                  <a:pt x="1199791" y="109393"/>
                </a:lnTo>
                <a:lnTo>
                  <a:pt x="1212509" y="102101"/>
                </a:lnTo>
                <a:lnTo>
                  <a:pt x="1224086" y="94808"/>
                </a:lnTo>
                <a:lnTo>
                  <a:pt x="2418026" y="94808"/>
                </a:lnTo>
                <a:lnTo>
                  <a:pt x="2430867" y="102101"/>
                </a:lnTo>
                <a:lnTo>
                  <a:pt x="2444300" y="102101"/>
                </a:lnTo>
                <a:lnTo>
                  <a:pt x="2466604" y="116686"/>
                </a:lnTo>
                <a:close/>
              </a:path>
              <a:path w="3646804" h="3639184">
                <a:moveTo>
                  <a:pt x="2538542" y="145858"/>
                </a:moveTo>
                <a:lnTo>
                  <a:pt x="1104615" y="145858"/>
                </a:lnTo>
                <a:lnTo>
                  <a:pt x="1116776" y="138565"/>
                </a:lnTo>
                <a:lnTo>
                  <a:pt x="1129336" y="131272"/>
                </a:lnTo>
                <a:lnTo>
                  <a:pt x="1140648" y="131272"/>
                </a:lnTo>
                <a:lnTo>
                  <a:pt x="1163628" y="116686"/>
                </a:lnTo>
                <a:lnTo>
                  <a:pt x="2478027" y="116686"/>
                </a:lnTo>
                <a:lnTo>
                  <a:pt x="2489754" y="123979"/>
                </a:lnTo>
                <a:lnTo>
                  <a:pt x="2501875" y="123979"/>
                </a:lnTo>
                <a:lnTo>
                  <a:pt x="2514480" y="131272"/>
                </a:lnTo>
                <a:lnTo>
                  <a:pt x="2527663" y="138565"/>
                </a:lnTo>
                <a:lnTo>
                  <a:pt x="2538542" y="145858"/>
                </a:lnTo>
                <a:close/>
              </a:path>
              <a:path w="3646804" h="3639184">
                <a:moveTo>
                  <a:pt x="2688810" y="3427678"/>
                </a:moveTo>
                <a:lnTo>
                  <a:pt x="957338" y="3427678"/>
                </a:lnTo>
                <a:lnTo>
                  <a:pt x="936486" y="3413092"/>
                </a:lnTo>
                <a:lnTo>
                  <a:pt x="925826" y="3405799"/>
                </a:lnTo>
                <a:lnTo>
                  <a:pt x="914897" y="3398506"/>
                </a:lnTo>
                <a:lnTo>
                  <a:pt x="903615" y="3391213"/>
                </a:lnTo>
                <a:lnTo>
                  <a:pt x="891895" y="3383920"/>
                </a:lnTo>
                <a:lnTo>
                  <a:pt x="879652" y="3376628"/>
                </a:lnTo>
                <a:lnTo>
                  <a:pt x="869565" y="3376628"/>
                </a:lnTo>
                <a:lnTo>
                  <a:pt x="859387" y="3369335"/>
                </a:lnTo>
                <a:lnTo>
                  <a:pt x="827477" y="3347456"/>
                </a:lnTo>
                <a:lnTo>
                  <a:pt x="804239" y="3332870"/>
                </a:lnTo>
                <a:lnTo>
                  <a:pt x="784609" y="3318284"/>
                </a:lnTo>
                <a:lnTo>
                  <a:pt x="742750" y="3289112"/>
                </a:lnTo>
                <a:lnTo>
                  <a:pt x="731281" y="3281819"/>
                </a:lnTo>
                <a:lnTo>
                  <a:pt x="712334" y="3267234"/>
                </a:lnTo>
                <a:lnTo>
                  <a:pt x="702669" y="3259941"/>
                </a:lnTo>
                <a:lnTo>
                  <a:pt x="692774" y="3252648"/>
                </a:lnTo>
                <a:lnTo>
                  <a:pt x="682575" y="3245355"/>
                </a:lnTo>
                <a:lnTo>
                  <a:pt x="671993" y="3230769"/>
                </a:lnTo>
                <a:lnTo>
                  <a:pt x="660954" y="3223476"/>
                </a:lnTo>
                <a:lnTo>
                  <a:pt x="642735" y="3208890"/>
                </a:lnTo>
                <a:lnTo>
                  <a:pt x="633449" y="3201597"/>
                </a:lnTo>
                <a:lnTo>
                  <a:pt x="623948" y="3194304"/>
                </a:lnTo>
                <a:lnTo>
                  <a:pt x="614160" y="3187011"/>
                </a:lnTo>
                <a:lnTo>
                  <a:pt x="604010" y="3172425"/>
                </a:lnTo>
                <a:lnTo>
                  <a:pt x="593427" y="3165132"/>
                </a:lnTo>
                <a:lnTo>
                  <a:pt x="575980" y="3150547"/>
                </a:lnTo>
                <a:lnTo>
                  <a:pt x="567095" y="3143254"/>
                </a:lnTo>
                <a:lnTo>
                  <a:pt x="558011" y="3135961"/>
                </a:lnTo>
                <a:lnTo>
                  <a:pt x="548657" y="3121375"/>
                </a:lnTo>
                <a:lnTo>
                  <a:pt x="538964" y="3114082"/>
                </a:lnTo>
                <a:lnTo>
                  <a:pt x="528862" y="3106789"/>
                </a:lnTo>
                <a:lnTo>
                  <a:pt x="520572" y="3092203"/>
                </a:lnTo>
                <a:lnTo>
                  <a:pt x="512229" y="3084910"/>
                </a:lnTo>
                <a:lnTo>
                  <a:pt x="503768" y="3077617"/>
                </a:lnTo>
                <a:lnTo>
                  <a:pt x="495122" y="3070324"/>
                </a:lnTo>
                <a:lnTo>
                  <a:pt x="486226" y="3055738"/>
                </a:lnTo>
                <a:lnTo>
                  <a:pt x="477012" y="3048446"/>
                </a:lnTo>
                <a:lnTo>
                  <a:pt x="467416" y="3041153"/>
                </a:lnTo>
                <a:lnTo>
                  <a:pt x="459548" y="3026567"/>
                </a:lnTo>
                <a:lnTo>
                  <a:pt x="451637" y="3019274"/>
                </a:lnTo>
                <a:lnTo>
                  <a:pt x="443619" y="3011981"/>
                </a:lnTo>
                <a:lnTo>
                  <a:pt x="435433" y="3004688"/>
                </a:lnTo>
                <a:lnTo>
                  <a:pt x="427015" y="2990102"/>
                </a:lnTo>
                <a:lnTo>
                  <a:pt x="418304" y="2982809"/>
                </a:lnTo>
                <a:lnTo>
                  <a:pt x="409236" y="2968223"/>
                </a:lnTo>
                <a:lnTo>
                  <a:pt x="394349" y="2953637"/>
                </a:lnTo>
                <a:lnTo>
                  <a:pt x="386794" y="2939052"/>
                </a:lnTo>
                <a:lnTo>
                  <a:pt x="379086" y="2931759"/>
                </a:lnTo>
                <a:lnTo>
                  <a:pt x="371168" y="2924466"/>
                </a:lnTo>
                <a:lnTo>
                  <a:pt x="362979" y="2909880"/>
                </a:lnTo>
                <a:lnTo>
                  <a:pt x="354463" y="2902587"/>
                </a:lnTo>
                <a:lnTo>
                  <a:pt x="347496" y="2888001"/>
                </a:lnTo>
                <a:lnTo>
                  <a:pt x="340503" y="2880708"/>
                </a:lnTo>
                <a:lnTo>
                  <a:pt x="333429" y="2873415"/>
                </a:lnTo>
                <a:lnTo>
                  <a:pt x="326219" y="2858829"/>
                </a:lnTo>
                <a:lnTo>
                  <a:pt x="318819" y="2851536"/>
                </a:lnTo>
                <a:lnTo>
                  <a:pt x="311173" y="2836950"/>
                </a:lnTo>
                <a:lnTo>
                  <a:pt x="303228" y="2829658"/>
                </a:lnTo>
                <a:lnTo>
                  <a:pt x="296738" y="2815072"/>
                </a:lnTo>
                <a:lnTo>
                  <a:pt x="290230" y="2807779"/>
                </a:lnTo>
                <a:lnTo>
                  <a:pt x="283654" y="2793193"/>
                </a:lnTo>
                <a:lnTo>
                  <a:pt x="276959" y="2785900"/>
                </a:lnTo>
                <a:lnTo>
                  <a:pt x="270094" y="2771314"/>
                </a:lnTo>
                <a:lnTo>
                  <a:pt x="263009" y="2764021"/>
                </a:lnTo>
                <a:lnTo>
                  <a:pt x="255654" y="2749435"/>
                </a:lnTo>
                <a:lnTo>
                  <a:pt x="249656" y="2742142"/>
                </a:lnTo>
                <a:lnTo>
                  <a:pt x="243649" y="2727556"/>
                </a:lnTo>
                <a:lnTo>
                  <a:pt x="237587" y="2720264"/>
                </a:lnTo>
                <a:lnTo>
                  <a:pt x="231423" y="2705678"/>
                </a:lnTo>
                <a:lnTo>
                  <a:pt x="225111" y="2698385"/>
                </a:lnTo>
                <a:lnTo>
                  <a:pt x="218604" y="2683799"/>
                </a:lnTo>
                <a:lnTo>
                  <a:pt x="211857" y="2669213"/>
                </a:lnTo>
                <a:lnTo>
                  <a:pt x="200874" y="2654627"/>
                </a:lnTo>
                <a:lnTo>
                  <a:pt x="195340" y="2640041"/>
                </a:lnTo>
                <a:lnTo>
                  <a:pt x="189722" y="2632748"/>
                </a:lnTo>
                <a:lnTo>
                  <a:pt x="183978" y="2618163"/>
                </a:lnTo>
                <a:lnTo>
                  <a:pt x="178065" y="2603577"/>
                </a:lnTo>
                <a:lnTo>
                  <a:pt x="171943" y="2588991"/>
                </a:lnTo>
                <a:lnTo>
                  <a:pt x="162008" y="2574405"/>
                </a:lnTo>
                <a:lnTo>
                  <a:pt x="157015" y="2559819"/>
                </a:lnTo>
                <a:lnTo>
                  <a:pt x="151956" y="2545233"/>
                </a:lnTo>
                <a:lnTo>
                  <a:pt x="146794" y="2537940"/>
                </a:lnTo>
                <a:lnTo>
                  <a:pt x="141489" y="2523354"/>
                </a:lnTo>
                <a:lnTo>
                  <a:pt x="136005" y="2508769"/>
                </a:lnTo>
                <a:lnTo>
                  <a:pt x="131565" y="2501476"/>
                </a:lnTo>
                <a:lnTo>
                  <a:pt x="127143" y="2486890"/>
                </a:lnTo>
                <a:lnTo>
                  <a:pt x="122704" y="2479597"/>
                </a:lnTo>
                <a:lnTo>
                  <a:pt x="118217" y="2465011"/>
                </a:lnTo>
                <a:lnTo>
                  <a:pt x="113648" y="2450425"/>
                </a:lnTo>
                <a:lnTo>
                  <a:pt x="108964" y="2443132"/>
                </a:lnTo>
                <a:lnTo>
                  <a:pt x="104133" y="2428546"/>
                </a:lnTo>
                <a:lnTo>
                  <a:pt x="100235" y="2413960"/>
                </a:lnTo>
                <a:lnTo>
                  <a:pt x="96364" y="2406667"/>
                </a:lnTo>
                <a:lnTo>
                  <a:pt x="92490" y="2392082"/>
                </a:lnTo>
                <a:lnTo>
                  <a:pt x="88585" y="2377496"/>
                </a:lnTo>
                <a:lnTo>
                  <a:pt x="84621" y="2370203"/>
                </a:lnTo>
                <a:lnTo>
                  <a:pt x="80569" y="2355617"/>
                </a:lnTo>
                <a:lnTo>
                  <a:pt x="76402" y="2341031"/>
                </a:lnTo>
                <a:lnTo>
                  <a:pt x="73056" y="2333738"/>
                </a:lnTo>
                <a:lnTo>
                  <a:pt x="66445" y="2304566"/>
                </a:lnTo>
                <a:lnTo>
                  <a:pt x="63131" y="2297273"/>
                </a:lnTo>
                <a:lnTo>
                  <a:pt x="59782" y="2282688"/>
                </a:lnTo>
                <a:lnTo>
                  <a:pt x="56372" y="2268102"/>
                </a:lnTo>
                <a:lnTo>
                  <a:pt x="52879" y="2253516"/>
                </a:lnTo>
                <a:lnTo>
                  <a:pt x="50093" y="2246223"/>
                </a:lnTo>
                <a:lnTo>
                  <a:pt x="47350" y="2231637"/>
                </a:lnTo>
                <a:lnTo>
                  <a:pt x="44631" y="2217051"/>
                </a:lnTo>
                <a:lnTo>
                  <a:pt x="41918" y="2209758"/>
                </a:lnTo>
                <a:lnTo>
                  <a:pt x="39191" y="2195172"/>
                </a:lnTo>
                <a:lnTo>
                  <a:pt x="36431" y="2180587"/>
                </a:lnTo>
                <a:lnTo>
                  <a:pt x="33620" y="2166001"/>
                </a:lnTo>
                <a:lnTo>
                  <a:pt x="31401" y="2158708"/>
                </a:lnTo>
                <a:lnTo>
                  <a:pt x="29233" y="2144122"/>
                </a:lnTo>
                <a:lnTo>
                  <a:pt x="27103" y="2129536"/>
                </a:lnTo>
                <a:lnTo>
                  <a:pt x="24996" y="2122243"/>
                </a:lnTo>
                <a:lnTo>
                  <a:pt x="20795" y="2093071"/>
                </a:lnTo>
                <a:lnTo>
                  <a:pt x="18672" y="2078485"/>
                </a:lnTo>
                <a:lnTo>
                  <a:pt x="17025" y="2071193"/>
                </a:lnTo>
                <a:lnTo>
                  <a:pt x="15437" y="2056607"/>
                </a:lnTo>
                <a:lnTo>
                  <a:pt x="13901" y="2042021"/>
                </a:lnTo>
                <a:lnTo>
                  <a:pt x="12405" y="2034728"/>
                </a:lnTo>
                <a:lnTo>
                  <a:pt x="10941" y="2020142"/>
                </a:lnTo>
                <a:lnTo>
                  <a:pt x="8071" y="1990970"/>
                </a:lnTo>
                <a:lnTo>
                  <a:pt x="7000" y="1976384"/>
                </a:lnTo>
                <a:lnTo>
                  <a:pt x="5997" y="1969091"/>
                </a:lnTo>
                <a:lnTo>
                  <a:pt x="5057" y="1954506"/>
                </a:lnTo>
                <a:lnTo>
                  <a:pt x="4176" y="1939920"/>
                </a:lnTo>
                <a:lnTo>
                  <a:pt x="3350" y="1932627"/>
                </a:lnTo>
                <a:lnTo>
                  <a:pt x="2573" y="1918041"/>
                </a:lnTo>
                <a:lnTo>
                  <a:pt x="1842" y="1903455"/>
                </a:lnTo>
                <a:lnTo>
                  <a:pt x="1349" y="1888869"/>
                </a:lnTo>
                <a:lnTo>
                  <a:pt x="933" y="1881576"/>
                </a:lnTo>
                <a:lnTo>
                  <a:pt x="142" y="1837819"/>
                </a:lnTo>
                <a:lnTo>
                  <a:pt x="0" y="1815940"/>
                </a:lnTo>
                <a:lnTo>
                  <a:pt x="87" y="1801354"/>
                </a:lnTo>
                <a:lnTo>
                  <a:pt x="259" y="1786768"/>
                </a:lnTo>
                <a:lnTo>
                  <a:pt x="519" y="1779475"/>
                </a:lnTo>
                <a:lnTo>
                  <a:pt x="873" y="1764889"/>
                </a:lnTo>
                <a:lnTo>
                  <a:pt x="1326" y="1750303"/>
                </a:lnTo>
                <a:lnTo>
                  <a:pt x="1883" y="1735718"/>
                </a:lnTo>
                <a:lnTo>
                  <a:pt x="2548" y="1721132"/>
                </a:lnTo>
                <a:lnTo>
                  <a:pt x="3216" y="1713839"/>
                </a:lnTo>
                <a:lnTo>
                  <a:pt x="3975" y="1699253"/>
                </a:lnTo>
                <a:lnTo>
                  <a:pt x="4835" y="1684667"/>
                </a:lnTo>
                <a:lnTo>
                  <a:pt x="5806" y="1677374"/>
                </a:lnTo>
                <a:lnTo>
                  <a:pt x="6897" y="1662788"/>
                </a:lnTo>
                <a:lnTo>
                  <a:pt x="8119" y="1648202"/>
                </a:lnTo>
                <a:lnTo>
                  <a:pt x="9481" y="1633617"/>
                </a:lnTo>
                <a:lnTo>
                  <a:pt x="10728" y="1619031"/>
                </a:lnTo>
                <a:lnTo>
                  <a:pt x="12072" y="1611738"/>
                </a:lnTo>
                <a:lnTo>
                  <a:pt x="13530" y="1597152"/>
                </a:lnTo>
                <a:lnTo>
                  <a:pt x="15116" y="1582566"/>
                </a:lnTo>
                <a:lnTo>
                  <a:pt x="16843" y="1575273"/>
                </a:lnTo>
                <a:lnTo>
                  <a:pt x="18727" y="1560687"/>
                </a:lnTo>
                <a:lnTo>
                  <a:pt x="20782" y="1546101"/>
                </a:lnTo>
                <a:lnTo>
                  <a:pt x="22604" y="1531515"/>
                </a:lnTo>
                <a:lnTo>
                  <a:pt x="24531" y="1524223"/>
                </a:lnTo>
                <a:lnTo>
                  <a:pt x="26584" y="1509637"/>
                </a:lnTo>
                <a:lnTo>
                  <a:pt x="28780" y="1495051"/>
                </a:lnTo>
                <a:lnTo>
                  <a:pt x="31139" y="1487758"/>
                </a:lnTo>
                <a:lnTo>
                  <a:pt x="33680" y="1473172"/>
                </a:lnTo>
                <a:lnTo>
                  <a:pt x="36422" y="1458586"/>
                </a:lnTo>
                <a:lnTo>
                  <a:pt x="38816" y="1444000"/>
                </a:lnTo>
                <a:lnTo>
                  <a:pt x="41322" y="1436707"/>
                </a:lnTo>
                <a:lnTo>
                  <a:pt x="43963" y="1422121"/>
                </a:lnTo>
                <a:lnTo>
                  <a:pt x="46765" y="1407536"/>
                </a:lnTo>
                <a:lnTo>
                  <a:pt x="49750" y="1400243"/>
                </a:lnTo>
                <a:lnTo>
                  <a:pt x="52941" y="1385657"/>
                </a:lnTo>
                <a:lnTo>
                  <a:pt x="56364" y="1371071"/>
                </a:lnTo>
                <a:lnTo>
                  <a:pt x="59324" y="1356485"/>
                </a:lnTo>
                <a:lnTo>
                  <a:pt x="62402" y="1349192"/>
                </a:lnTo>
                <a:lnTo>
                  <a:pt x="65627" y="1334606"/>
                </a:lnTo>
                <a:lnTo>
                  <a:pt x="69027" y="1320020"/>
                </a:lnTo>
                <a:lnTo>
                  <a:pt x="72630" y="1312727"/>
                </a:lnTo>
                <a:lnTo>
                  <a:pt x="76464" y="1298142"/>
                </a:lnTo>
                <a:lnTo>
                  <a:pt x="80558" y="1283556"/>
                </a:lnTo>
                <a:lnTo>
                  <a:pt x="84078" y="1268970"/>
                </a:lnTo>
                <a:lnTo>
                  <a:pt x="87722" y="1261677"/>
                </a:lnTo>
                <a:lnTo>
                  <a:pt x="91522" y="1247091"/>
                </a:lnTo>
                <a:lnTo>
                  <a:pt x="95513" y="1239798"/>
                </a:lnTo>
                <a:lnTo>
                  <a:pt x="99725" y="1225212"/>
                </a:lnTo>
                <a:lnTo>
                  <a:pt x="104192" y="1210626"/>
                </a:lnTo>
                <a:lnTo>
                  <a:pt x="108945" y="1196041"/>
                </a:lnTo>
                <a:lnTo>
                  <a:pt x="113017" y="1188748"/>
                </a:lnTo>
                <a:lnTo>
                  <a:pt x="117218" y="1174162"/>
                </a:lnTo>
                <a:lnTo>
                  <a:pt x="121586" y="1166869"/>
                </a:lnTo>
                <a:lnTo>
                  <a:pt x="126157" y="1152283"/>
                </a:lnTo>
                <a:lnTo>
                  <a:pt x="130968" y="1137697"/>
                </a:lnTo>
                <a:lnTo>
                  <a:pt x="136056" y="1130404"/>
                </a:lnTo>
                <a:lnTo>
                  <a:pt x="141457" y="1115818"/>
                </a:lnTo>
                <a:lnTo>
                  <a:pt x="146071" y="1101232"/>
                </a:lnTo>
                <a:lnTo>
                  <a:pt x="150820" y="1093939"/>
                </a:lnTo>
                <a:lnTo>
                  <a:pt x="155744" y="1079354"/>
                </a:lnTo>
                <a:lnTo>
                  <a:pt x="160885" y="1072061"/>
                </a:lnTo>
                <a:lnTo>
                  <a:pt x="166283" y="1057475"/>
                </a:lnTo>
                <a:lnTo>
                  <a:pt x="171978" y="1050182"/>
                </a:lnTo>
                <a:lnTo>
                  <a:pt x="178013" y="1035596"/>
                </a:lnTo>
                <a:lnTo>
                  <a:pt x="183160" y="1021010"/>
                </a:lnTo>
                <a:lnTo>
                  <a:pt x="188445" y="1013717"/>
                </a:lnTo>
                <a:lnTo>
                  <a:pt x="193915" y="999131"/>
                </a:lnTo>
                <a:lnTo>
                  <a:pt x="199612" y="991838"/>
                </a:lnTo>
                <a:lnTo>
                  <a:pt x="205584" y="977253"/>
                </a:lnTo>
                <a:lnTo>
                  <a:pt x="211873" y="969960"/>
                </a:lnTo>
                <a:lnTo>
                  <a:pt x="218524" y="955374"/>
                </a:lnTo>
                <a:lnTo>
                  <a:pt x="224192" y="940788"/>
                </a:lnTo>
                <a:lnTo>
                  <a:pt x="230002" y="933495"/>
                </a:lnTo>
                <a:lnTo>
                  <a:pt x="236004" y="918909"/>
                </a:lnTo>
                <a:lnTo>
                  <a:pt x="242245" y="911616"/>
                </a:lnTo>
                <a:lnTo>
                  <a:pt x="248775" y="897030"/>
                </a:lnTo>
                <a:lnTo>
                  <a:pt x="255641" y="889737"/>
                </a:lnTo>
                <a:lnTo>
                  <a:pt x="262891" y="875151"/>
                </a:lnTo>
                <a:lnTo>
                  <a:pt x="269067" y="867859"/>
                </a:lnTo>
                <a:lnTo>
                  <a:pt x="275389" y="853273"/>
                </a:lnTo>
                <a:lnTo>
                  <a:pt x="281910" y="845980"/>
                </a:lnTo>
                <a:lnTo>
                  <a:pt x="288680" y="838687"/>
                </a:lnTo>
                <a:lnTo>
                  <a:pt x="295751" y="824101"/>
                </a:lnTo>
                <a:lnTo>
                  <a:pt x="303175" y="809515"/>
                </a:lnTo>
                <a:lnTo>
                  <a:pt x="311005" y="802222"/>
                </a:lnTo>
                <a:lnTo>
                  <a:pt x="317676" y="787636"/>
                </a:lnTo>
                <a:lnTo>
                  <a:pt x="324496" y="780343"/>
                </a:lnTo>
                <a:lnTo>
                  <a:pt x="331520" y="773050"/>
                </a:lnTo>
                <a:lnTo>
                  <a:pt x="338802" y="758465"/>
                </a:lnTo>
                <a:lnTo>
                  <a:pt x="346397" y="751172"/>
                </a:lnTo>
                <a:lnTo>
                  <a:pt x="354361" y="736586"/>
                </a:lnTo>
                <a:lnTo>
                  <a:pt x="362747" y="729293"/>
                </a:lnTo>
                <a:lnTo>
                  <a:pt x="369900" y="722000"/>
                </a:lnTo>
                <a:lnTo>
                  <a:pt x="377202" y="707414"/>
                </a:lnTo>
                <a:lnTo>
                  <a:pt x="384713" y="700121"/>
                </a:lnTo>
                <a:lnTo>
                  <a:pt x="392490" y="692828"/>
                </a:lnTo>
                <a:lnTo>
                  <a:pt x="400590" y="678242"/>
                </a:lnTo>
                <a:lnTo>
                  <a:pt x="409072" y="670949"/>
                </a:lnTo>
                <a:lnTo>
                  <a:pt x="417992" y="656363"/>
                </a:lnTo>
                <a:lnTo>
                  <a:pt x="425610" y="649071"/>
                </a:lnTo>
                <a:lnTo>
                  <a:pt x="433379" y="641778"/>
                </a:lnTo>
                <a:lnTo>
                  <a:pt x="441361" y="627192"/>
                </a:lnTo>
                <a:lnTo>
                  <a:pt x="449613" y="619899"/>
                </a:lnTo>
                <a:lnTo>
                  <a:pt x="458198" y="612606"/>
                </a:lnTo>
                <a:lnTo>
                  <a:pt x="467174" y="598020"/>
                </a:lnTo>
                <a:lnTo>
                  <a:pt x="476603" y="590727"/>
                </a:lnTo>
                <a:lnTo>
                  <a:pt x="484670" y="583434"/>
                </a:lnTo>
                <a:lnTo>
                  <a:pt x="492890" y="576141"/>
                </a:lnTo>
                <a:lnTo>
                  <a:pt x="501323" y="561555"/>
                </a:lnTo>
                <a:lnTo>
                  <a:pt x="510032" y="554262"/>
                </a:lnTo>
                <a:lnTo>
                  <a:pt x="519079" y="546969"/>
                </a:lnTo>
                <a:lnTo>
                  <a:pt x="528526" y="532384"/>
                </a:lnTo>
                <a:lnTo>
                  <a:pt x="538435" y="525091"/>
                </a:lnTo>
                <a:lnTo>
                  <a:pt x="546936" y="517798"/>
                </a:lnTo>
                <a:lnTo>
                  <a:pt x="555588" y="510505"/>
                </a:lnTo>
                <a:lnTo>
                  <a:pt x="564454" y="503212"/>
                </a:lnTo>
                <a:lnTo>
                  <a:pt x="573598" y="488626"/>
                </a:lnTo>
                <a:lnTo>
                  <a:pt x="583084" y="481333"/>
                </a:lnTo>
                <a:lnTo>
                  <a:pt x="592976" y="474040"/>
                </a:lnTo>
                <a:lnTo>
                  <a:pt x="603337" y="466747"/>
                </a:lnTo>
                <a:lnTo>
                  <a:pt x="612254" y="459454"/>
                </a:lnTo>
                <a:lnTo>
                  <a:pt x="621319" y="452161"/>
                </a:lnTo>
                <a:lnTo>
                  <a:pt x="630599" y="437575"/>
                </a:lnTo>
                <a:lnTo>
                  <a:pt x="640157" y="430283"/>
                </a:lnTo>
                <a:lnTo>
                  <a:pt x="650058" y="422990"/>
                </a:lnTo>
                <a:lnTo>
                  <a:pt x="660367" y="415697"/>
                </a:lnTo>
                <a:lnTo>
                  <a:pt x="671148" y="408404"/>
                </a:lnTo>
                <a:lnTo>
                  <a:pt x="680463" y="401111"/>
                </a:lnTo>
                <a:lnTo>
                  <a:pt x="689925" y="393818"/>
                </a:lnTo>
                <a:lnTo>
                  <a:pt x="699597" y="386525"/>
                </a:lnTo>
                <a:lnTo>
                  <a:pt x="709545" y="379232"/>
                </a:lnTo>
                <a:lnTo>
                  <a:pt x="719835" y="364646"/>
                </a:lnTo>
                <a:lnTo>
                  <a:pt x="730533" y="357353"/>
                </a:lnTo>
                <a:lnTo>
                  <a:pt x="741702" y="350060"/>
                </a:lnTo>
                <a:lnTo>
                  <a:pt x="751398" y="342767"/>
                </a:lnTo>
                <a:lnTo>
                  <a:pt x="792247" y="313596"/>
                </a:lnTo>
                <a:lnTo>
                  <a:pt x="814825" y="299010"/>
                </a:lnTo>
                <a:lnTo>
                  <a:pt x="835076" y="284424"/>
                </a:lnTo>
                <a:lnTo>
                  <a:pt x="845469" y="277131"/>
                </a:lnTo>
                <a:lnTo>
                  <a:pt x="856128" y="277131"/>
                </a:lnTo>
                <a:lnTo>
                  <a:pt x="867116" y="269838"/>
                </a:lnTo>
                <a:lnTo>
                  <a:pt x="878498" y="262545"/>
                </a:lnTo>
                <a:lnTo>
                  <a:pt x="890338" y="255252"/>
                </a:lnTo>
                <a:lnTo>
                  <a:pt x="911267" y="240666"/>
                </a:lnTo>
                <a:lnTo>
                  <a:pt x="921988" y="233373"/>
                </a:lnTo>
                <a:lnTo>
                  <a:pt x="932965" y="226080"/>
                </a:lnTo>
                <a:lnTo>
                  <a:pt x="944259" y="218787"/>
                </a:lnTo>
                <a:lnTo>
                  <a:pt x="955935" y="218787"/>
                </a:lnTo>
                <a:lnTo>
                  <a:pt x="968054" y="211495"/>
                </a:lnTo>
                <a:lnTo>
                  <a:pt x="989623" y="196909"/>
                </a:lnTo>
                <a:lnTo>
                  <a:pt x="1000649" y="189616"/>
                </a:lnTo>
                <a:lnTo>
                  <a:pt x="1011918" y="189616"/>
                </a:lnTo>
                <a:lnTo>
                  <a:pt x="1023490" y="182323"/>
                </a:lnTo>
                <a:lnTo>
                  <a:pt x="1035425" y="175030"/>
                </a:lnTo>
                <a:lnTo>
                  <a:pt x="1047785" y="167737"/>
                </a:lnTo>
                <a:lnTo>
                  <a:pt x="1058813" y="167737"/>
                </a:lnTo>
                <a:lnTo>
                  <a:pt x="1081261" y="153151"/>
                </a:lnTo>
                <a:lnTo>
                  <a:pt x="1092796" y="145858"/>
                </a:lnTo>
                <a:lnTo>
                  <a:pt x="2549535" y="145858"/>
                </a:lnTo>
                <a:lnTo>
                  <a:pt x="2560730" y="153151"/>
                </a:lnTo>
                <a:lnTo>
                  <a:pt x="2572219" y="160444"/>
                </a:lnTo>
                <a:lnTo>
                  <a:pt x="2584088" y="160444"/>
                </a:lnTo>
                <a:lnTo>
                  <a:pt x="2596428" y="167737"/>
                </a:lnTo>
                <a:lnTo>
                  <a:pt x="2609329" y="175030"/>
                </a:lnTo>
                <a:lnTo>
                  <a:pt x="2619969" y="182323"/>
                </a:lnTo>
                <a:lnTo>
                  <a:pt x="2630716" y="182323"/>
                </a:lnTo>
                <a:lnTo>
                  <a:pt x="2641657" y="189616"/>
                </a:lnTo>
                <a:lnTo>
                  <a:pt x="2652879" y="196909"/>
                </a:lnTo>
                <a:lnTo>
                  <a:pt x="2664469" y="204202"/>
                </a:lnTo>
                <a:lnTo>
                  <a:pt x="2676514" y="211495"/>
                </a:lnTo>
                <a:lnTo>
                  <a:pt x="2689101" y="211495"/>
                </a:lnTo>
                <a:lnTo>
                  <a:pt x="2709952" y="226080"/>
                </a:lnTo>
                <a:lnTo>
                  <a:pt x="2742823" y="247959"/>
                </a:lnTo>
                <a:lnTo>
                  <a:pt x="2766787" y="262545"/>
                </a:lnTo>
                <a:lnTo>
                  <a:pt x="2776873" y="262545"/>
                </a:lnTo>
                <a:lnTo>
                  <a:pt x="2787052" y="269838"/>
                </a:lnTo>
                <a:lnTo>
                  <a:pt x="2818961" y="291717"/>
                </a:lnTo>
                <a:lnTo>
                  <a:pt x="2842200" y="306303"/>
                </a:lnTo>
                <a:lnTo>
                  <a:pt x="2861829" y="320889"/>
                </a:lnTo>
                <a:lnTo>
                  <a:pt x="2903689" y="350060"/>
                </a:lnTo>
                <a:lnTo>
                  <a:pt x="2915158" y="357353"/>
                </a:lnTo>
                <a:lnTo>
                  <a:pt x="2934105" y="371939"/>
                </a:lnTo>
                <a:lnTo>
                  <a:pt x="2943770" y="379232"/>
                </a:lnTo>
                <a:lnTo>
                  <a:pt x="2953664" y="386525"/>
                </a:lnTo>
                <a:lnTo>
                  <a:pt x="2963864" y="393818"/>
                </a:lnTo>
                <a:lnTo>
                  <a:pt x="2974446" y="408404"/>
                </a:lnTo>
                <a:lnTo>
                  <a:pt x="2985486" y="415697"/>
                </a:lnTo>
                <a:lnTo>
                  <a:pt x="3003704" y="430283"/>
                </a:lnTo>
                <a:lnTo>
                  <a:pt x="3012990" y="437575"/>
                </a:lnTo>
                <a:lnTo>
                  <a:pt x="3022491" y="444868"/>
                </a:lnTo>
                <a:lnTo>
                  <a:pt x="3032280" y="452161"/>
                </a:lnTo>
                <a:lnTo>
                  <a:pt x="3042429" y="466747"/>
                </a:lnTo>
                <a:lnTo>
                  <a:pt x="3053013" y="474040"/>
                </a:lnTo>
                <a:lnTo>
                  <a:pt x="3070460" y="488626"/>
                </a:lnTo>
                <a:lnTo>
                  <a:pt x="3079344" y="495919"/>
                </a:lnTo>
                <a:lnTo>
                  <a:pt x="3088428" y="503212"/>
                </a:lnTo>
                <a:lnTo>
                  <a:pt x="3097782" y="517798"/>
                </a:lnTo>
                <a:lnTo>
                  <a:pt x="3107476" y="525091"/>
                </a:lnTo>
                <a:lnTo>
                  <a:pt x="3117578" y="532384"/>
                </a:lnTo>
                <a:lnTo>
                  <a:pt x="3125868" y="546969"/>
                </a:lnTo>
                <a:lnTo>
                  <a:pt x="3134211" y="554262"/>
                </a:lnTo>
                <a:lnTo>
                  <a:pt x="3142672" y="561555"/>
                </a:lnTo>
                <a:lnTo>
                  <a:pt x="3151317" y="568848"/>
                </a:lnTo>
                <a:lnTo>
                  <a:pt x="3160214" y="583434"/>
                </a:lnTo>
                <a:lnTo>
                  <a:pt x="3169428" y="590727"/>
                </a:lnTo>
                <a:lnTo>
                  <a:pt x="3179025" y="598020"/>
                </a:lnTo>
                <a:lnTo>
                  <a:pt x="3186892" y="612606"/>
                </a:lnTo>
                <a:lnTo>
                  <a:pt x="3194803" y="619899"/>
                </a:lnTo>
                <a:lnTo>
                  <a:pt x="3202821" y="627192"/>
                </a:lnTo>
                <a:lnTo>
                  <a:pt x="3211007" y="634485"/>
                </a:lnTo>
                <a:lnTo>
                  <a:pt x="3219425" y="649071"/>
                </a:lnTo>
                <a:lnTo>
                  <a:pt x="3228137" y="656363"/>
                </a:lnTo>
                <a:lnTo>
                  <a:pt x="3237206" y="670949"/>
                </a:lnTo>
                <a:lnTo>
                  <a:pt x="3252091" y="685535"/>
                </a:lnTo>
                <a:lnTo>
                  <a:pt x="3259646" y="700121"/>
                </a:lnTo>
                <a:lnTo>
                  <a:pt x="3267354" y="707414"/>
                </a:lnTo>
                <a:lnTo>
                  <a:pt x="3275272" y="714707"/>
                </a:lnTo>
                <a:lnTo>
                  <a:pt x="3283462" y="729293"/>
                </a:lnTo>
                <a:lnTo>
                  <a:pt x="3291979" y="736586"/>
                </a:lnTo>
                <a:lnTo>
                  <a:pt x="3298945" y="751172"/>
                </a:lnTo>
                <a:lnTo>
                  <a:pt x="3305937" y="758465"/>
                </a:lnTo>
                <a:lnTo>
                  <a:pt x="3313011" y="765757"/>
                </a:lnTo>
                <a:lnTo>
                  <a:pt x="3320221" y="780343"/>
                </a:lnTo>
                <a:lnTo>
                  <a:pt x="3327622" y="787636"/>
                </a:lnTo>
                <a:lnTo>
                  <a:pt x="3335268" y="802222"/>
                </a:lnTo>
                <a:lnTo>
                  <a:pt x="3343215" y="809515"/>
                </a:lnTo>
                <a:lnTo>
                  <a:pt x="3349704" y="824101"/>
                </a:lnTo>
                <a:lnTo>
                  <a:pt x="3356211" y="831394"/>
                </a:lnTo>
                <a:lnTo>
                  <a:pt x="3362787" y="845980"/>
                </a:lnTo>
                <a:lnTo>
                  <a:pt x="3369482" y="853273"/>
                </a:lnTo>
                <a:lnTo>
                  <a:pt x="3376347" y="867859"/>
                </a:lnTo>
                <a:lnTo>
                  <a:pt x="3383432" y="875151"/>
                </a:lnTo>
                <a:lnTo>
                  <a:pt x="3390789" y="889737"/>
                </a:lnTo>
                <a:lnTo>
                  <a:pt x="3396786" y="897030"/>
                </a:lnTo>
                <a:lnTo>
                  <a:pt x="3402792" y="911616"/>
                </a:lnTo>
                <a:lnTo>
                  <a:pt x="3408854" y="918909"/>
                </a:lnTo>
                <a:lnTo>
                  <a:pt x="3415018" y="933495"/>
                </a:lnTo>
                <a:lnTo>
                  <a:pt x="3421331" y="940788"/>
                </a:lnTo>
                <a:lnTo>
                  <a:pt x="3427838" y="955374"/>
                </a:lnTo>
                <a:lnTo>
                  <a:pt x="3434587" y="969960"/>
                </a:lnTo>
                <a:lnTo>
                  <a:pt x="3445568" y="984545"/>
                </a:lnTo>
                <a:lnTo>
                  <a:pt x="3451101" y="999131"/>
                </a:lnTo>
                <a:lnTo>
                  <a:pt x="3456719" y="1006424"/>
                </a:lnTo>
                <a:lnTo>
                  <a:pt x="3462464" y="1021010"/>
                </a:lnTo>
                <a:lnTo>
                  <a:pt x="3468378" y="1035596"/>
                </a:lnTo>
                <a:lnTo>
                  <a:pt x="3474502" y="1050182"/>
                </a:lnTo>
                <a:lnTo>
                  <a:pt x="3484435" y="1064768"/>
                </a:lnTo>
                <a:lnTo>
                  <a:pt x="3489426" y="1079354"/>
                </a:lnTo>
                <a:lnTo>
                  <a:pt x="3494485" y="1093939"/>
                </a:lnTo>
                <a:lnTo>
                  <a:pt x="3499648" y="1101232"/>
                </a:lnTo>
                <a:lnTo>
                  <a:pt x="3504954" y="1115818"/>
                </a:lnTo>
                <a:lnTo>
                  <a:pt x="3510439" y="1130404"/>
                </a:lnTo>
                <a:lnTo>
                  <a:pt x="3514878" y="1137697"/>
                </a:lnTo>
                <a:lnTo>
                  <a:pt x="3519300" y="1152283"/>
                </a:lnTo>
                <a:lnTo>
                  <a:pt x="3523738" y="1159576"/>
                </a:lnTo>
                <a:lnTo>
                  <a:pt x="3528225" y="1174162"/>
                </a:lnTo>
                <a:lnTo>
                  <a:pt x="3532794" y="1188748"/>
                </a:lnTo>
                <a:lnTo>
                  <a:pt x="3537479" y="1196041"/>
                </a:lnTo>
                <a:lnTo>
                  <a:pt x="3542312" y="1210626"/>
                </a:lnTo>
                <a:lnTo>
                  <a:pt x="3546208" y="1225212"/>
                </a:lnTo>
                <a:lnTo>
                  <a:pt x="3550079" y="1232505"/>
                </a:lnTo>
                <a:lnTo>
                  <a:pt x="3553953" y="1247091"/>
                </a:lnTo>
                <a:lnTo>
                  <a:pt x="3557857" y="1261677"/>
                </a:lnTo>
                <a:lnTo>
                  <a:pt x="3561822" y="1268970"/>
                </a:lnTo>
                <a:lnTo>
                  <a:pt x="3565874" y="1283556"/>
                </a:lnTo>
                <a:lnTo>
                  <a:pt x="3570044" y="1298142"/>
                </a:lnTo>
                <a:lnTo>
                  <a:pt x="3573388" y="1305435"/>
                </a:lnTo>
                <a:lnTo>
                  <a:pt x="3579998" y="1334606"/>
                </a:lnTo>
                <a:lnTo>
                  <a:pt x="3583311" y="1341899"/>
                </a:lnTo>
                <a:lnTo>
                  <a:pt x="3586660" y="1356485"/>
                </a:lnTo>
                <a:lnTo>
                  <a:pt x="3590071" y="1371071"/>
                </a:lnTo>
                <a:lnTo>
                  <a:pt x="3593567" y="1385657"/>
                </a:lnTo>
                <a:lnTo>
                  <a:pt x="3596351" y="1392950"/>
                </a:lnTo>
                <a:lnTo>
                  <a:pt x="3599093" y="1407536"/>
                </a:lnTo>
                <a:lnTo>
                  <a:pt x="3601811" y="1422121"/>
                </a:lnTo>
                <a:lnTo>
                  <a:pt x="3604524" y="1429414"/>
                </a:lnTo>
                <a:lnTo>
                  <a:pt x="3607251" y="1444000"/>
                </a:lnTo>
                <a:lnTo>
                  <a:pt x="3610012" y="1458586"/>
                </a:lnTo>
                <a:lnTo>
                  <a:pt x="3612825" y="1473172"/>
                </a:lnTo>
                <a:lnTo>
                  <a:pt x="3615043" y="1480465"/>
                </a:lnTo>
                <a:lnTo>
                  <a:pt x="3617209" y="1495051"/>
                </a:lnTo>
                <a:lnTo>
                  <a:pt x="3619339" y="1509637"/>
                </a:lnTo>
                <a:lnTo>
                  <a:pt x="3621446" y="1516930"/>
                </a:lnTo>
                <a:lnTo>
                  <a:pt x="3625648" y="1546101"/>
                </a:lnTo>
                <a:lnTo>
                  <a:pt x="3627772" y="1560687"/>
                </a:lnTo>
                <a:lnTo>
                  <a:pt x="3629418" y="1567980"/>
                </a:lnTo>
                <a:lnTo>
                  <a:pt x="3631004" y="1582566"/>
                </a:lnTo>
                <a:lnTo>
                  <a:pt x="3632540" y="1597152"/>
                </a:lnTo>
                <a:lnTo>
                  <a:pt x="3634036" y="1604445"/>
                </a:lnTo>
                <a:lnTo>
                  <a:pt x="3635500" y="1619031"/>
                </a:lnTo>
                <a:lnTo>
                  <a:pt x="3638372" y="1648202"/>
                </a:lnTo>
                <a:lnTo>
                  <a:pt x="3639442" y="1662788"/>
                </a:lnTo>
                <a:lnTo>
                  <a:pt x="3640444" y="1670081"/>
                </a:lnTo>
                <a:lnTo>
                  <a:pt x="3641383" y="1684667"/>
                </a:lnTo>
                <a:lnTo>
                  <a:pt x="3642263" y="1699253"/>
                </a:lnTo>
                <a:lnTo>
                  <a:pt x="3643089" y="1706546"/>
                </a:lnTo>
                <a:lnTo>
                  <a:pt x="3643866" y="1721132"/>
                </a:lnTo>
                <a:lnTo>
                  <a:pt x="3644598" y="1735718"/>
                </a:lnTo>
                <a:lnTo>
                  <a:pt x="3645090" y="1750303"/>
                </a:lnTo>
                <a:lnTo>
                  <a:pt x="3645505" y="1757596"/>
                </a:lnTo>
                <a:lnTo>
                  <a:pt x="3646294" y="1801354"/>
                </a:lnTo>
                <a:lnTo>
                  <a:pt x="3646437" y="1823233"/>
                </a:lnTo>
                <a:lnTo>
                  <a:pt x="3646349" y="1837819"/>
                </a:lnTo>
                <a:lnTo>
                  <a:pt x="3646177" y="1852405"/>
                </a:lnTo>
                <a:lnTo>
                  <a:pt x="3645916" y="1859697"/>
                </a:lnTo>
                <a:lnTo>
                  <a:pt x="3645561" y="1874283"/>
                </a:lnTo>
                <a:lnTo>
                  <a:pt x="3645108" y="1888869"/>
                </a:lnTo>
                <a:lnTo>
                  <a:pt x="3644550" y="1903455"/>
                </a:lnTo>
                <a:lnTo>
                  <a:pt x="3643883" y="1918041"/>
                </a:lnTo>
                <a:lnTo>
                  <a:pt x="3643216" y="1925334"/>
                </a:lnTo>
                <a:lnTo>
                  <a:pt x="3642457" y="1939920"/>
                </a:lnTo>
                <a:lnTo>
                  <a:pt x="3641596" y="1954506"/>
                </a:lnTo>
                <a:lnTo>
                  <a:pt x="3640625" y="1961799"/>
                </a:lnTo>
                <a:lnTo>
                  <a:pt x="3639532" y="1976384"/>
                </a:lnTo>
                <a:lnTo>
                  <a:pt x="3638308" y="1990970"/>
                </a:lnTo>
                <a:lnTo>
                  <a:pt x="3636944" y="2005556"/>
                </a:lnTo>
                <a:lnTo>
                  <a:pt x="3635698" y="2020142"/>
                </a:lnTo>
                <a:lnTo>
                  <a:pt x="3634354" y="2027435"/>
                </a:lnTo>
                <a:lnTo>
                  <a:pt x="3632896" y="2042021"/>
                </a:lnTo>
                <a:lnTo>
                  <a:pt x="3631310" y="2056607"/>
                </a:lnTo>
                <a:lnTo>
                  <a:pt x="3629581" y="2063900"/>
                </a:lnTo>
                <a:lnTo>
                  <a:pt x="3627694" y="2078485"/>
                </a:lnTo>
                <a:lnTo>
                  <a:pt x="3625634" y="2093071"/>
                </a:lnTo>
                <a:lnTo>
                  <a:pt x="3623814" y="2107657"/>
                </a:lnTo>
                <a:lnTo>
                  <a:pt x="3621888" y="2114950"/>
                </a:lnTo>
                <a:lnTo>
                  <a:pt x="3619836" y="2129536"/>
                </a:lnTo>
                <a:lnTo>
                  <a:pt x="3617639" y="2144122"/>
                </a:lnTo>
                <a:lnTo>
                  <a:pt x="3615277" y="2158708"/>
                </a:lnTo>
                <a:lnTo>
                  <a:pt x="3612732" y="2166001"/>
                </a:lnTo>
                <a:lnTo>
                  <a:pt x="3609983" y="2180587"/>
                </a:lnTo>
                <a:lnTo>
                  <a:pt x="3607592" y="2195172"/>
                </a:lnTo>
                <a:lnTo>
                  <a:pt x="3605088" y="2202465"/>
                </a:lnTo>
                <a:lnTo>
                  <a:pt x="3602447" y="2217051"/>
                </a:lnTo>
                <a:lnTo>
                  <a:pt x="3599645" y="2231637"/>
                </a:lnTo>
                <a:lnTo>
                  <a:pt x="3596657" y="2246223"/>
                </a:lnTo>
                <a:lnTo>
                  <a:pt x="3593459" y="2253516"/>
                </a:lnTo>
                <a:lnTo>
                  <a:pt x="3590027" y="2268102"/>
                </a:lnTo>
                <a:lnTo>
                  <a:pt x="3587072" y="2282688"/>
                </a:lnTo>
                <a:lnTo>
                  <a:pt x="3583996" y="2289981"/>
                </a:lnTo>
                <a:lnTo>
                  <a:pt x="3580773" y="2304566"/>
                </a:lnTo>
                <a:lnTo>
                  <a:pt x="3577372" y="2319152"/>
                </a:lnTo>
                <a:lnTo>
                  <a:pt x="3573764" y="2326445"/>
                </a:lnTo>
                <a:lnTo>
                  <a:pt x="3569922" y="2341031"/>
                </a:lnTo>
                <a:lnTo>
                  <a:pt x="3565815" y="2355617"/>
                </a:lnTo>
                <a:lnTo>
                  <a:pt x="3562302" y="2370203"/>
                </a:lnTo>
                <a:lnTo>
                  <a:pt x="3558663" y="2377496"/>
                </a:lnTo>
                <a:lnTo>
                  <a:pt x="3554864" y="2392082"/>
                </a:lnTo>
                <a:lnTo>
                  <a:pt x="3550872" y="2399375"/>
                </a:lnTo>
                <a:lnTo>
                  <a:pt x="3546654" y="2413960"/>
                </a:lnTo>
                <a:lnTo>
                  <a:pt x="3542176" y="2428546"/>
                </a:lnTo>
                <a:lnTo>
                  <a:pt x="3537405" y="2443132"/>
                </a:lnTo>
                <a:lnTo>
                  <a:pt x="3533343" y="2450425"/>
                </a:lnTo>
                <a:lnTo>
                  <a:pt x="3529148" y="2465011"/>
                </a:lnTo>
                <a:lnTo>
                  <a:pt x="3524784" y="2472304"/>
                </a:lnTo>
                <a:lnTo>
                  <a:pt x="3520211" y="2486890"/>
                </a:lnTo>
                <a:lnTo>
                  <a:pt x="3515392" y="2501476"/>
                </a:lnTo>
                <a:lnTo>
                  <a:pt x="3510290" y="2508769"/>
                </a:lnTo>
                <a:lnTo>
                  <a:pt x="3504865" y="2523354"/>
                </a:lnTo>
                <a:lnTo>
                  <a:pt x="3500263" y="2537940"/>
                </a:lnTo>
                <a:lnTo>
                  <a:pt x="3495524" y="2545233"/>
                </a:lnTo>
                <a:lnTo>
                  <a:pt x="3490604" y="2559819"/>
                </a:lnTo>
                <a:lnTo>
                  <a:pt x="3485462" y="2567112"/>
                </a:lnTo>
                <a:lnTo>
                  <a:pt x="3480054" y="2581698"/>
                </a:lnTo>
                <a:lnTo>
                  <a:pt x="3474339" y="2596284"/>
                </a:lnTo>
                <a:lnTo>
                  <a:pt x="3468274" y="2603577"/>
                </a:lnTo>
                <a:lnTo>
                  <a:pt x="3463144" y="2618163"/>
                </a:lnTo>
                <a:lnTo>
                  <a:pt x="3457871" y="2625455"/>
                </a:lnTo>
                <a:lnTo>
                  <a:pt x="3452408" y="2640041"/>
                </a:lnTo>
                <a:lnTo>
                  <a:pt x="3446708" y="2647334"/>
                </a:lnTo>
                <a:lnTo>
                  <a:pt x="3440724" y="2661920"/>
                </a:lnTo>
                <a:lnTo>
                  <a:pt x="3434411" y="2676506"/>
                </a:lnTo>
                <a:lnTo>
                  <a:pt x="3427720" y="2683799"/>
                </a:lnTo>
                <a:lnTo>
                  <a:pt x="3422074" y="2698385"/>
                </a:lnTo>
                <a:lnTo>
                  <a:pt x="3416280" y="2705678"/>
                </a:lnTo>
                <a:lnTo>
                  <a:pt x="3410286" y="2720264"/>
                </a:lnTo>
                <a:lnTo>
                  <a:pt x="3404043" y="2727556"/>
                </a:lnTo>
                <a:lnTo>
                  <a:pt x="3397498" y="2742142"/>
                </a:lnTo>
                <a:lnTo>
                  <a:pt x="3390600" y="2749435"/>
                </a:lnTo>
                <a:lnTo>
                  <a:pt x="3383300" y="2764021"/>
                </a:lnTo>
                <a:lnTo>
                  <a:pt x="3377152" y="2771314"/>
                </a:lnTo>
                <a:lnTo>
                  <a:pt x="3370851" y="2785900"/>
                </a:lnTo>
                <a:lnTo>
                  <a:pt x="3364342" y="2793193"/>
                </a:lnTo>
                <a:lnTo>
                  <a:pt x="3357569" y="2807779"/>
                </a:lnTo>
                <a:lnTo>
                  <a:pt x="3350479" y="2815072"/>
                </a:lnTo>
                <a:lnTo>
                  <a:pt x="3343015" y="2829658"/>
                </a:lnTo>
                <a:lnTo>
                  <a:pt x="3335122" y="2836950"/>
                </a:lnTo>
                <a:lnTo>
                  <a:pt x="3328487" y="2851536"/>
                </a:lnTo>
                <a:lnTo>
                  <a:pt x="3321694" y="2858829"/>
                </a:lnTo>
                <a:lnTo>
                  <a:pt x="3314684" y="2866122"/>
                </a:lnTo>
                <a:lnTo>
                  <a:pt x="3307399" y="2880708"/>
                </a:lnTo>
                <a:lnTo>
                  <a:pt x="3299780" y="2888001"/>
                </a:lnTo>
                <a:lnTo>
                  <a:pt x="3291767" y="2902587"/>
                </a:lnTo>
                <a:lnTo>
                  <a:pt x="3283302" y="2909880"/>
                </a:lnTo>
                <a:lnTo>
                  <a:pt x="3276195" y="2924466"/>
                </a:lnTo>
                <a:lnTo>
                  <a:pt x="3268927" y="2931759"/>
                </a:lnTo>
                <a:lnTo>
                  <a:pt x="3261434" y="2939052"/>
                </a:lnTo>
                <a:lnTo>
                  <a:pt x="3253654" y="2953637"/>
                </a:lnTo>
                <a:lnTo>
                  <a:pt x="3245525" y="2960930"/>
                </a:lnTo>
                <a:lnTo>
                  <a:pt x="3236982" y="2968223"/>
                </a:lnTo>
                <a:lnTo>
                  <a:pt x="3227965" y="2982809"/>
                </a:lnTo>
                <a:lnTo>
                  <a:pt x="3220403" y="2990102"/>
                </a:lnTo>
                <a:lnTo>
                  <a:pt x="3212677" y="2997395"/>
                </a:lnTo>
                <a:lnTo>
                  <a:pt x="3204719" y="3011981"/>
                </a:lnTo>
                <a:lnTo>
                  <a:pt x="3196463" y="3019274"/>
                </a:lnTo>
                <a:lnTo>
                  <a:pt x="3187842" y="3026567"/>
                </a:lnTo>
                <a:lnTo>
                  <a:pt x="3178791" y="3041153"/>
                </a:lnTo>
                <a:lnTo>
                  <a:pt x="3169243" y="3048446"/>
                </a:lnTo>
                <a:lnTo>
                  <a:pt x="3161245" y="3055738"/>
                </a:lnTo>
                <a:lnTo>
                  <a:pt x="3153079" y="3070324"/>
                </a:lnTo>
                <a:lnTo>
                  <a:pt x="3144675" y="3077617"/>
                </a:lnTo>
                <a:lnTo>
                  <a:pt x="3135963" y="3084910"/>
                </a:lnTo>
                <a:lnTo>
                  <a:pt x="3126873" y="3092203"/>
                </a:lnTo>
                <a:lnTo>
                  <a:pt x="3117335" y="3106789"/>
                </a:lnTo>
                <a:lnTo>
                  <a:pt x="3107278" y="3114082"/>
                </a:lnTo>
                <a:lnTo>
                  <a:pt x="3098864" y="3121375"/>
                </a:lnTo>
                <a:lnTo>
                  <a:pt x="3090278" y="3128668"/>
                </a:lnTo>
                <a:lnTo>
                  <a:pt x="3081448" y="3135961"/>
                </a:lnTo>
                <a:lnTo>
                  <a:pt x="3072301" y="3150547"/>
                </a:lnTo>
                <a:lnTo>
                  <a:pt x="3062763" y="3157840"/>
                </a:lnTo>
                <a:lnTo>
                  <a:pt x="3052760" y="3165132"/>
                </a:lnTo>
                <a:lnTo>
                  <a:pt x="3042220" y="3172425"/>
                </a:lnTo>
                <a:lnTo>
                  <a:pt x="3033409" y="3179718"/>
                </a:lnTo>
                <a:lnTo>
                  <a:pt x="3005630" y="3208890"/>
                </a:lnTo>
                <a:lnTo>
                  <a:pt x="2974226" y="3230769"/>
                </a:lnTo>
                <a:lnTo>
                  <a:pt x="2965039" y="3238062"/>
                </a:lnTo>
                <a:lnTo>
                  <a:pt x="2955677" y="3245355"/>
                </a:lnTo>
                <a:lnTo>
                  <a:pt x="2946061" y="3252648"/>
                </a:lnTo>
                <a:lnTo>
                  <a:pt x="2936110" y="3267234"/>
                </a:lnTo>
                <a:lnTo>
                  <a:pt x="2925746" y="3274526"/>
                </a:lnTo>
                <a:lnTo>
                  <a:pt x="2914888" y="3281819"/>
                </a:lnTo>
                <a:lnTo>
                  <a:pt x="2903458" y="3289112"/>
                </a:lnTo>
                <a:lnTo>
                  <a:pt x="2893918" y="3296405"/>
                </a:lnTo>
                <a:lnTo>
                  <a:pt x="2853169" y="3325577"/>
                </a:lnTo>
                <a:lnTo>
                  <a:pt x="2830088" y="3340163"/>
                </a:lnTo>
                <a:lnTo>
                  <a:pt x="2820218" y="3347456"/>
                </a:lnTo>
                <a:lnTo>
                  <a:pt x="2810170" y="3354749"/>
                </a:lnTo>
                <a:lnTo>
                  <a:pt x="2799859" y="3362042"/>
                </a:lnTo>
                <a:lnTo>
                  <a:pt x="2789201" y="3369335"/>
                </a:lnTo>
                <a:lnTo>
                  <a:pt x="2778110" y="3369335"/>
                </a:lnTo>
                <a:lnTo>
                  <a:pt x="2766502" y="3376628"/>
                </a:lnTo>
                <a:lnTo>
                  <a:pt x="2754292" y="3383920"/>
                </a:lnTo>
                <a:lnTo>
                  <a:pt x="2744116" y="3391213"/>
                </a:lnTo>
                <a:lnTo>
                  <a:pt x="2733761" y="3398506"/>
                </a:lnTo>
                <a:lnTo>
                  <a:pt x="2723140" y="3405799"/>
                </a:lnTo>
                <a:lnTo>
                  <a:pt x="2712166" y="3413092"/>
                </a:lnTo>
                <a:lnTo>
                  <a:pt x="2700752" y="3420385"/>
                </a:lnTo>
                <a:lnTo>
                  <a:pt x="2688810" y="3427678"/>
                </a:lnTo>
                <a:close/>
              </a:path>
              <a:path w="3646804" h="3639184">
                <a:moveTo>
                  <a:pt x="2585445" y="3478729"/>
                </a:moveTo>
                <a:lnTo>
                  <a:pt x="1062349" y="3478729"/>
                </a:lnTo>
                <a:lnTo>
                  <a:pt x="1050009" y="3471436"/>
                </a:lnTo>
                <a:lnTo>
                  <a:pt x="1037109" y="3464143"/>
                </a:lnTo>
                <a:lnTo>
                  <a:pt x="1026469" y="3456850"/>
                </a:lnTo>
                <a:lnTo>
                  <a:pt x="1015722" y="3456850"/>
                </a:lnTo>
                <a:lnTo>
                  <a:pt x="1004781" y="3449557"/>
                </a:lnTo>
                <a:lnTo>
                  <a:pt x="993559" y="3442264"/>
                </a:lnTo>
                <a:lnTo>
                  <a:pt x="981969" y="3434971"/>
                </a:lnTo>
                <a:lnTo>
                  <a:pt x="969924" y="3427678"/>
                </a:lnTo>
                <a:lnTo>
                  <a:pt x="2676254" y="3427678"/>
                </a:lnTo>
                <a:lnTo>
                  <a:pt x="2665795" y="3434971"/>
                </a:lnTo>
                <a:lnTo>
                  <a:pt x="2655158" y="3442264"/>
                </a:lnTo>
                <a:lnTo>
                  <a:pt x="2644252" y="3449557"/>
                </a:lnTo>
                <a:lnTo>
                  <a:pt x="2632989" y="3449557"/>
                </a:lnTo>
                <a:lnTo>
                  <a:pt x="2621279" y="3456850"/>
                </a:lnTo>
                <a:lnTo>
                  <a:pt x="2609032" y="3464143"/>
                </a:lnTo>
                <a:lnTo>
                  <a:pt x="2596160" y="3471436"/>
                </a:lnTo>
                <a:lnTo>
                  <a:pt x="2585445" y="3478729"/>
                </a:lnTo>
                <a:close/>
              </a:path>
              <a:path w="3646804" h="3639184">
                <a:moveTo>
                  <a:pt x="2551861" y="3493314"/>
                </a:moveTo>
                <a:lnTo>
                  <a:pt x="1096903" y="3493314"/>
                </a:lnTo>
                <a:lnTo>
                  <a:pt x="1085707" y="3486022"/>
                </a:lnTo>
                <a:lnTo>
                  <a:pt x="1074219" y="3478729"/>
                </a:lnTo>
                <a:lnTo>
                  <a:pt x="2574551" y="3478729"/>
                </a:lnTo>
                <a:lnTo>
                  <a:pt x="2563387" y="3486022"/>
                </a:lnTo>
                <a:lnTo>
                  <a:pt x="2551861" y="3493314"/>
                </a:lnTo>
                <a:close/>
              </a:path>
              <a:path w="3646804" h="3639184">
                <a:moveTo>
                  <a:pt x="2480738" y="3522486"/>
                </a:moveTo>
                <a:lnTo>
                  <a:pt x="1168410" y="3522486"/>
                </a:lnTo>
                <a:lnTo>
                  <a:pt x="1156683" y="3515193"/>
                </a:lnTo>
                <a:lnTo>
                  <a:pt x="1144563" y="3515193"/>
                </a:lnTo>
                <a:lnTo>
                  <a:pt x="1131957" y="3507900"/>
                </a:lnTo>
                <a:lnTo>
                  <a:pt x="1118775" y="3500607"/>
                </a:lnTo>
                <a:lnTo>
                  <a:pt x="1107896" y="3493314"/>
                </a:lnTo>
                <a:lnTo>
                  <a:pt x="2539884" y="3493314"/>
                </a:lnTo>
                <a:lnTo>
                  <a:pt x="2527362" y="3500607"/>
                </a:lnTo>
                <a:lnTo>
                  <a:pt x="2514204" y="3507900"/>
                </a:lnTo>
                <a:lnTo>
                  <a:pt x="2503258" y="3507900"/>
                </a:lnTo>
                <a:lnTo>
                  <a:pt x="2492134" y="3515193"/>
                </a:lnTo>
                <a:lnTo>
                  <a:pt x="2480738" y="3522486"/>
                </a:lnTo>
                <a:close/>
              </a:path>
              <a:path w="3646804" h="3639184">
                <a:moveTo>
                  <a:pt x="2443995" y="3537072"/>
                </a:moveTo>
                <a:lnTo>
                  <a:pt x="1202138" y="3537072"/>
                </a:lnTo>
                <a:lnTo>
                  <a:pt x="1179834" y="3522486"/>
                </a:lnTo>
                <a:lnTo>
                  <a:pt x="2468979" y="3522486"/>
                </a:lnTo>
                <a:lnTo>
                  <a:pt x="2456762" y="3529779"/>
                </a:lnTo>
                <a:lnTo>
                  <a:pt x="2443995" y="3537072"/>
                </a:lnTo>
                <a:close/>
              </a:path>
              <a:path w="3646804" h="3639184">
                <a:moveTo>
                  <a:pt x="2419433" y="3544365"/>
                </a:moveTo>
                <a:lnTo>
                  <a:pt x="1228411" y="3544365"/>
                </a:lnTo>
                <a:lnTo>
                  <a:pt x="1215570" y="3537072"/>
                </a:lnTo>
                <a:lnTo>
                  <a:pt x="2430584" y="3537072"/>
                </a:lnTo>
                <a:lnTo>
                  <a:pt x="2419433" y="3544365"/>
                </a:lnTo>
                <a:close/>
              </a:path>
              <a:path w="3646804" h="3639184">
                <a:moveTo>
                  <a:pt x="2396506" y="3551658"/>
                </a:moveTo>
                <a:lnTo>
                  <a:pt x="1252690" y="3551658"/>
                </a:lnTo>
                <a:lnTo>
                  <a:pt x="1240754" y="3544365"/>
                </a:lnTo>
                <a:lnTo>
                  <a:pt x="2408105" y="3544365"/>
                </a:lnTo>
                <a:lnTo>
                  <a:pt x="2396506" y="3551658"/>
                </a:lnTo>
                <a:close/>
              </a:path>
              <a:path w="3646804" h="3639184">
                <a:moveTo>
                  <a:pt x="2372114" y="3558951"/>
                </a:moveTo>
                <a:lnTo>
                  <a:pt x="1275719" y="3558951"/>
                </a:lnTo>
                <a:lnTo>
                  <a:pt x="1264315" y="3551658"/>
                </a:lnTo>
                <a:lnTo>
                  <a:pt x="2384540" y="3551658"/>
                </a:lnTo>
                <a:lnTo>
                  <a:pt x="2372114" y="3558951"/>
                </a:lnTo>
                <a:close/>
              </a:path>
              <a:path w="3646804" h="3639184">
                <a:moveTo>
                  <a:pt x="2322668" y="3573537"/>
                </a:moveTo>
                <a:lnTo>
                  <a:pt x="1313693" y="3573537"/>
                </a:lnTo>
                <a:lnTo>
                  <a:pt x="1300647" y="3566244"/>
                </a:lnTo>
                <a:lnTo>
                  <a:pt x="1286997" y="3558951"/>
                </a:lnTo>
                <a:lnTo>
                  <a:pt x="2359132" y="3558951"/>
                </a:lnTo>
                <a:lnTo>
                  <a:pt x="2345501" y="3566244"/>
                </a:lnTo>
                <a:lnTo>
                  <a:pt x="2334172" y="3566244"/>
                </a:lnTo>
                <a:lnTo>
                  <a:pt x="2322668" y="3573537"/>
                </a:lnTo>
                <a:close/>
              </a:path>
              <a:path w="3646804" h="3639184">
                <a:moveTo>
                  <a:pt x="2298749" y="3580830"/>
                </a:moveTo>
                <a:lnTo>
                  <a:pt x="1350142" y="3580830"/>
                </a:lnTo>
                <a:lnTo>
                  <a:pt x="1338345" y="3573537"/>
                </a:lnTo>
                <a:lnTo>
                  <a:pt x="2310892" y="3573537"/>
                </a:lnTo>
                <a:lnTo>
                  <a:pt x="2298749" y="3580830"/>
                </a:lnTo>
                <a:close/>
              </a:path>
              <a:path w="3646804" h="3639184">
                <a:moveTo>
                  <a:pt x="2272978" y="3588123"/>
                </a:moveTo>
                <a:lnTo>
                  <a:pt x="1373148" y="3588123"/>
                </a:lnTo>
                <a:lnTo>
                  <a:pt x="1361711" y="3580830"/>
                </a:lnTo>
                <a:lnTo>
                  <a:pt x="2286143" y="3580830"/>
                </a:lnTo>
                <a:lnTo>
                  <a:pt x="2272978" y="3588123"/>
                </a:lnTo>
                <a:close/>
              </a:path>
              <a:path w="3646804" h="3639184">
                <a:moveTo>
                  <a:pt x="2247680" y="3595416"/>
                </a:moveTo>
                <a:lnTo>
                  <a:pt x="1400201" y="3595416"/>
                </a:lnTo>
                <a:lnTo>
                  <a:pt x="1386983" y="3588123"/>
                </a:lnTo>
                <a:lnTo>
                  <a:pt x="2259159" y="3588123"/>
                </a:lnTo>
                <a:lnTo>
                  <a:pt x="2247680" y="3595416"/>
                </a:lnTo>
                <a:close/>
              </a:path>
              <a:path w="3646804" h="3639184">
                <a:moveTo>
                  <a:pt x="2211813" y="3602708"/>
                </a:moveTo>
                <a:lnTo>
                  <a:pt x="1437109" y="3602708"/>
                </a:lnTo>
                <a:lnTo>
                  <a:pt x="1425169" y="3595416"/>
                </a:lnTo>
                <a:lnTo>
                  <a:pt x="2224103" y="3595416"/>
                </a:lnTo>
                <a:lnTo>
                  <a:pt x="2211813" y="3602708"/>
                </a:lnTo>
                <a:close/>
              </a:path>
              <a:path w="3646804" h="3639184">
                <a:moveTo>
                  <a:pt x="2185741" y="3610001"/>
                </a:moveTo>
                <a:lnTo>
                  <a:pt x="1474370" y="3610001"/>
                </a:lnTo>
                <a:lnTo>
                  <a:pt x="1460383" y="3602708"/>
                </a:lnTo>
                <a:lnTo>
                  <a:pt x="2199058" y="3602708"/>
                </a:lnTo>
                <a:lnTo>
                  <a:pt x="2185741" y="3610001"/>
                </a:lnTo>
                <a:close/>
              </a:path>
              <a:path w="3646804" h="3639184">
                <a:moveTo>
                  <a:pt x="2136349" y="3617294"/>
                </a:moveTo>
                <a:lnTo>
                  <a:pt x="1500557" y="3617294"/>
                </a:lnTo>
                <a:lnTo>
                  <a:pt x="1487729" y="3610001"/>
                </a:lnTo>
                <a:lnTo>
                  <a:pt x="2148391" y="3610001"/>
                </a:lnTo>
                <a:lnTo>
                  <a:pt x="2136349" y="3617294"/>
                </a:lnTo>
                <a:close/>
              </a:path>
              <a:path w="3646804" h="3639184">
                <a:moveTo>
                  <a:pt x="2097631" y="3624587"/>
                </a:moveTo>
                <a:lnTo>
                  <a:pt x="1548493" y="3624587"/>
                </a:lnTo>
                <a:lnTo>
                  <a:pt x="1536821" y="3617294"/>
                </a:lnTo>
                <a:lnTo>
                  <a:pt x="2111067" y="3617294"/>
                </a:lnTo>
                <a:lnTo>
                  <a:pt x="2097631" y="3624587"/>
                </a:lnTo>
                <a:close/>
              </a:path>
              <a:path w="3646804" h="3639184">
                <a:moveTo>
                  <a:pt x="2047841" y="3631880"/>
                </a:moveTo>
                <a:lnTo>
                  <a:pt x="1601480" y="3631880"/>
                </a:lnTo>
                <a:lnTo>
                  <a:pt x="1588994" y="3624587"/>
                </a:lnTo>
                <a:lnTo>
                  <a:pt x="2059973" y="3624587"/>
                </a:lnTo>
                <a:lnTo>
                  <a:pt x="2047841" y="3631880"/>
                </a:lnTo>
                <a:close/>
              </a:path>
              <a:path w="3646804" h="3639184">
                <a:moveTo>
                  <a:pt x="1982913" y="3639173"/>
                </a:moveTo>
                <a:lnTo>
                  <a:pt x="1664997" y="3639173"/>
                </a:lnTo>
                <a:lnTo>
                  <a:pt x="1651453" y="3631880"/>
                </a:lnTo>
                <a:lnTo>
                  <a:pt x="1994676" y="3631880"/>
                </a:lnTo>
                <a:lnTo>
                  <a:pt x="1982913" y="3639173"/>
                </a:lnTo>
                <a:close/>
              </a:path>
            </a:pathLst>
          </a:custGeom>
          <a:solidFill>
            <a:srgbClr val="F69040"/>
          </a:solidFill>
        </p:spPr>
        <p:txBody>
          <a:bodyPr wrap="square" lIns="0" tIns="0" rIns="0" bIns="0" rtlCol="0"/>
          <a:lstStyle/>
          <a:p>
            <a:endParaRPr sz="1200" dirty="0"/>
          </a:p>
        </p:txBody>
      </p:sp>
      <p:sp>
        <p:nvSpPr>
          <p:cNvPr id="57" name="object 19">
            <a:extLst>
              <a:ext uri="{FF2B5EF4-FFF2-40B4-BE49-F238E27FC236}">
                <a16:creationId xmlns:a16="http://schemas.microsoft.com/office/drawing/2014/main" id="{2A66C0AB-33C1-4060-A9A5-BFAB9BBE7972}"/>
              </a:ext>
            </a:extLst>
          </p:cNvPr>
          <p:cNvSpPr txBox="1"/>
          <p:nvPr/>
        </p:nvSpPr>
        <p:spPr>
          <a:xfrm>
            <a:off x="6612412" y="4295398"/>
            <a:ext cx="1496470" cy="1467005"/>
          </a:xfrm>
          <a:prstGeom prst="rect">
            <a:avLst/>
          </a:prstGeom>
        </p:spPr>
        <p:txBody>
          <a:bodyPr vert="horz" wrap="square" lIns="0" tIns="0" rIns="0" bIns="0" rtlCol="0">
            <a:spAutoFit/>
          </a:bodyPr>
          <a:lstStyle/>
          <a:p>
            <a:pPr marL="22225" marR="2540" indent="-16192" algn="ctr">
              <a:lnSpc>
                <a:spcPct val="116100"/>
              </a:lnSpc>
            </a:pPr>
            <a:r>
              <a:rPr lang="fr-BE" sz="2100" spc="10" dirty="0">
                <a:solidFill>
                  <a:srgbClr val="FFFFFF"/>
                </a:solidFill>
                <a:latin typeface="Arial Unicode MS"/>
                <a:cs typeface="Arial Unicode MS"/>
              </a:rPr>
              <a:t>Élus par l’Assemblée générale ONU</a:t>
            </a:r>
            <a:endParaRPr sz="2100" dirty="0">
              <a:latin typeface="Arial Unicode MS"/>
              <a:cs typeface="Arial Unicode MS"/>
            </a:endParaRPr>
          </a:p>
        </p:txBody>
      </p:sp>
      <p:sp>
        <p:nvSpPr>
          <p:cNvPr id="58" name="object 16">
            <a:extLst>
              <a:ext uri="{FF2B5EF4-FFF2-40B4-BE49-F238E27FC236}">
                <a16:creationId xmlns:a16="http://schemas.microsoft.com/office/drawing/2014/main" id="{D7FB4D8F-E18A-4E66-90AA-75E683D5BA70}"/>
              </a:ext>
            </a:extLst>
          </p:cNvPr>
          <p:cNvSpPr/>
          <p:nvPr/>
        </p:nvSpPr>
        <p:spPr>
          <a:xfrm>
            <a:off x="762353" y="4005615"/>
            <a:ext cx="1823402" cy="1819593"/>
          </a:xfrm>
          <a:custGeom>
            <a:avLst/>
            <a:gdLst/>
            <a:ahLst/>
            <a:cxnLst/>
            <a:rect l="l" t="t" r="r" b="b"/>
            <a:pathLst>
              <a:path w="3646804" h="3639184">
                <a:moveTo>
                  <a:pt x="1994984" y="7292"/>
                </a:moveTo>
                <a:lnTo>
                  <a:pt x="1658241" y="7292"/>
                </a:lnTo>
                <a:lnTo>
                  <a:pt x="1670824" y="0"/>
                </a:lnTo>
                <a:lnTo>
                  <a:pt x="1981440" y="0"/>
                </a:lnTo>
                <a:lnTo>
                  <a:pt x="1994984" y="7292"/>
                </a:lnTo>
                <a:close/>
              </a:path>
              <a:path w="3646804" h="3639184">
                <a:moveTo>
                  <a:pt x="2057443" y="14585"/>
                </a:moveTo>
                <a:lnTo>
                  <a:pt x="1582276" y="14585"/>
                </a:lnTo>
                <a:lnTo>
                  <a:pt x="1594776" y="7292"/>
                </a:lnTo>
                <a:lnTo>
                  <a:pt x="2044957" y="7292"/>
                </a:lnTo>
                <a:lnTo>
                  <a:pt x="2057443" y="14585"/>
                </a:lnTo>
                <a:close/>
              </a:path>
              <a:path w="3646804" h="3639184">
                <a:moveTo>
                  <a:pt x="2109616" y="21878"/>
                </a:moveTo>
                <a:lnTo>
                  <a:pt x="1531714" y="21878"/>
                </a:lnTo>
                <a:lnTo>
                  <a:pt x="1544470" y="14585"/>
                </a:lnTo>
                <a:lnTo>
                  <a:pt x="2097945" y="14585"/>
                </a:lnTo>
                <a:lnTo>
                  <a:pt x="2109616" y="21878"/>
                </a:lnTo>
                <a:close/>
              </a:path>
              <a:path w="3646804" h="3639184">
                <a:moveTo>
                  <a:pt x="2158708" y="29171"/>
                </a:moveTo>
                <a:lnTo>
                  <a:pt x="1494289" y="29171"/>
                </a:lnTo>
                <a:lnTo>
                  <a:pt x="1506652" y="21878"/>
                </a:lnTo>
                <a:lnTo>
                  <a:pt x="2145880" y="21878"/>
                </a:lnTo>
                <a:lnTo>
                  <a:pt x="2158708" y="29171"/>
                </a:lnTo>
                <a:close/>
              </a:path>
              <a:path w="3646804" h="3639184">
                <a:moveTo>
                  <a:pt x="2186054" y="36464"/>
                </a:moveTo>
                <a:lnTo>
                  <a:pt x="1456814" y="36464"/>
                </a:lnTo>
                <a:lnTo>
                  <a:pt x="1469761" y="29171"/>
                </a:lnTo>
                <a:lnTo>
                  <a:pt x="2172067" y="29171"/>
                </a:lnTo>
                <a:lnTo>
                  <a:pt x="2186054" y="36464"/>
                </a:lnTo>
                <a:close/>
              </a:path>
              <a:path w="3646804" h="3639184">
                <a:moveTo>
                  <a:pt x="2221268" y="43757"/>
                </a:moveTo>
                <a:lnTo>
                  <a:pt x="1419269" y="43757"/>
                </a:lnTo>
                <a:lnTo>
                  <a:pt x="1431603" y="36464"/>
                </a:lnTo>
                <a:lnTo>
                  <a:pt x="2209328" y="36464"/>
                </a:lnTo>
                <a:lnTo>
                  <a:pt x="2221268" y="43757"/>
                </a:lnTo>
                <a:close/>
              </a:path>
              <a:path w="3646804" h="3639184">
                <a:moveTo>
                  <a:pt x="2259454" y="51050"/>
                </a:moveTo>
                <a:lnTo>
                  <a:pt x="1382924" y="51050"/>
                </a:lnTo>
                <a:lnTo>
                  <a:pt x="1394965" y="43757"/>
                </a:lnTo>
                <a:lnTo>
                  <a:pt x="2246236" y="43757"/>
                </a:lnTo>
                <a:lnTo>
                  <a:pt x="2259454" y="51050"/>
                </a:lnTo>
                <a:close/>
              </a:path>
              <a:path w="3646804" h="3639184">
                <a:moveTo>
                  <a:pt x="2284726" y="58343"/>
                </a:moveTo>
                <a:lnTo>
                  <a:pt x="1357388" y="58343"/>
                </a:lnTo>
                <a:lnTo>
                  <a:pt x="1370012" y="51050"/>
                </a:lnTo>
                <a:lnTo>
                  <a:pt x="2273289" y="51050"/>
                </a:lnTo>
                <a:lnTo>
                  <a:pt x="2284726" y="58343"/>
                </a:lnTo>
                <a:close/>
              </a:path>
              <a:path w="3646804" h="3639184">
                <a:moveTo>
                  <a:pt x="2308092" y="65636"/>
                </a:moveTo>
                <a:lnTo>
                  <a:pt x="1332835" y="65636"/>
                </a:lnTo>
                <a:lnTo>
                  <a:pt x="1345010" y="58343"/>
                </a:lnTo>
                <a:lnTo>
                  <a:pt x="2296295" y="58343"/>
                </a:lnTo>
                <a:lnTo>
                  <a:pt x="2308092" y="65636"/>
                </a:lnTo>
                <a:close/>
              </a:path>
              <a:path w="3646804" h="3639184">
                <a:moveTo>
                  <a:pt x="2359440" y="80222"/>
                </a:moveTo>
                <a:lnTo>
                  <a:pt x="1284270" y="80222"/>
                </a:lnTo>
                <a:lnTo>
                  <a:pt x="1297106" y="72929"/>
                </a:lnTo>
                <a:lnTo>
                  <a:pt x="1308926" y="72929"/>
                </a:lnTo>
                <a:lnTo>
                  <a:pt x="1320821" y="65636"/>
                </a:lnTo>
                <a:lnTo>
                  <a:pt x="2332745" y="65636"/>
                </a:lnTo>
                <a:lnTo>
                  <a:pt x="2345790" y="72929"/>
                </a:lnTo>
                <a:lnTo>
                  <a:pt x="2359440" y="80222"/>
                </a:lnTo>
                <a:close/>
              </a:path>
              <a:path w="3646804" h="3639184">
                <a:moveTo>
                  <a:pt x="2382123" y="87515"/>
                </a:moveTo>
                <a:lnTo>
                  <a:pt x="1259542" y="87515"/>
                </a:lnTo>
                <a:lnTo>
                  <a:pt x="1271765" y="80222"/>
                </a:lnTo>
                <a:lnTo>
                  <a:pt x="2370718" y="80222"/>
                </a:lnTo>
                <a:lnTo>
                  <a:pt x="2382123" y="87515"/>
                </a:lnTo>
                <a:close/>
              </a:path>
              <a:path w="3646804" h="3639184">
                <a:moveTo>
                  <a:pt x="2405684" y="94808"/>
                </a:moveTo>
                <a:lnTo>
                  <a:pt x="1235751" y="94808"/>
                </a:lnTo>
                <a:lnTo>
                  <a:pt x="1247554" y="87515"/>
                </a:lnTo>
                <a:lnTo>
                  <a:pt x="2393747" y="87515"/>
                </a:lnTo>
                <a:lnTo>
                  <a:pt x="2405684" y="94808"/>
                </a:lnTo>
                <a:close/>
              </a:path>
              <a:path w="3646804" h="3639184">
                <a:moveTo>
                  <a:pt x="2466604" y="116686"/>
                </a:moveTo>
                <a:lnTo>
                  <a:pt x="1175404" y="116686"/>
                </a:lnTo>
                <a:lnTo>
                  <a:pt x="1187440" y="109393"/>
                </a:lnTo>
                <a:lnTo>
                  <a:pt x="1199791" y="109393"/>
                </a:lnTo>
                <a:lnTo>
                  <a:pt x="1212509" y="102101"/>
                </a:lnTo>
                <a:lnTo>
                  <a:pt x="1224086" y="94808"/>
                </a:lnTo>
                <a:lnTo>
                  <a:pt x="2418026" y="94808"/>
                </a:lnTo>
                <a:lnTo>
                  <a:pt x="2430867" y="102101"/>
                </a:lnTo>
                <a:lnTo>
                  <a:pt x="2444300" y="102101"/>
                </a:lnTo>
                <a:lnTo>
                  <a:pt x="2466604" y="116686"/>
                </a:lnTo>
                <a:close/>
              </a:path>
              <a:path w="3646804" h="3639184">
                <a:moveTo>
                  <a:pt x="2538542" y="145858"/>
                </a:moveTo>
                <a:lnTo>
                  <a:pt x="1104615" y="145858"/>
                </a:lnTo>
                <a:lnTo>
                  <a:pt x="1116776" y="138565"/>
                </a:lnTo>
                <a:lnTo>
                  <a:pt x="1129336" y="131272"/>
                </a:lnTo>
                <a:lnTo>
                  <a:pt x="1140648" y="131272"/>
                </a:lnTo>
                <a:lnTo>
                  <a:pt x="1163628" y="116686"/>
                </a:lnTo>
                <a:lnTo>
                  <a:pt x="2478027" y="116686"/>
                </a:lnTo>
                <a:lnTo>
                  <a:pt x="2489754" y="123979"/>
                </a:lnTo>
                <a:lnTo>
                  <a:pt x="2501875" y="123979"/>
                </a:lnTo>
                <a:lnTo>
                  <a:pt x="2514480" y="131272"/>
                </a:lnTo>
                <a:lnTo>
                  <a:pt x="2527663" y="138565"/>
                </a:lnTo>
                <a:lnTo>
                  <a:pt x="2538542" y="145858"/>
                </a:lnTo>
                <a:close/>
              </a:path>
              <a:path w="3646804" h="3639184">
                <a:moveTo>
                  <a:pt x="2688810" y="3427678"/>
                </a:moveTo>
                <a:lnTo>
                  <a:pt x="957338" y="3427678"/>
                </a:lnTo>
                <a:lnTo>
                  <a:pt x="936486" y="3413092"/>
                </a:lnTo>
                <a:lnTo>
                  <a:pt x="925826" y="3405799"/>
                </a:lnTo>
                <a:lnTo>
                  <a:pt x="914897" y="3398506"/>
                </a:lnTo>
                <a:lnTo>
                  <a:pt x="903615" y="3391213"/>
                </a:lnTo>
                <a:lnTo>
                  <a:pt x="891895" y="3383920"/>
                </a:lnTo>
                <a:lnTo>
                  <a:pt x="879652" y="3376628"/>
                </a:lnTo>
                <a:lnTo>
                  <a:pt x="869565" y="3376628"/>
                </a:lnTo>
                <a:lnTo>
                  <a:pt x="859387" y="3369335"/>
                </a:lnTo>
                <a:lnTo>
                  <a:pt x="827477" y="3347456"/>
                </a:lnTo>
                <a:lnTo>
                  <a:pt x="804239" y="3332870"/>
                </a:lnTo>
                <a:lnTo>
                  <a:pt x="784609" y="3318284"/>
                </a:lnTo>
                <a:lnTo>
                  <a:pt x="742750" y="3289112"/>
                </a:lnTo>
                <a:lnTo>
                  <a:pt x="731281" y="3281819"/>
                </a:lnTo>
                <a:lnTo>
                  <a:pt x="712334" y="3267234"/>
                </a:lnTo>
                <a:lnTo>
                  <a:pt x="702669" y="3259941"/>
                </a:lnTo>
                <a:lnTo>
                  <a:pt x="692774" y="3252648"/>
                </a:lnTo>
                <a:lnTo>
                  <a:pt x="682575" y="3245355"/>
                </a:lnTo>
                <a:lnTo>
                  <a:pt x="671993" y="3230769"/>
                </a:lnTo>
                <a:lnTo>
                  <a:pt x="660954" y="3223476"/>
                </a:lnTo>
                <a:lnTo>
                  <a:pt x="642735" y="3208890"/>
                </a:lnTo>
                <a:lnTo>
                  <a:pt x="633449" y="3201597"/>
                </a:lnTo>
                <a:lnTo>
                  <a:pt x="623948" y="3194304"/>
                </a:lnTo>
                <a:lnTo>
                  <a:pt x="614160" y="3187011"/>
                </a:lnTo>
                <a:lnTo>
                  <a:pt x="604010" y="3172425"/>
                </a:lnTo>
                <a:lnTo>
                  <a:pt x="593427" y="3165132"/>
                </a:lnTo>
                <a:lnTo>
                  <a:pt x="575980" y="3150547"/>
                </a:lnTo>
                <a:lnTo>
                  <a:pt x="567095" y="3143254"/>
                </a:lnTo>
                <a:lnTo>
                  <a:pt x="558011" y="3135961"/>
                </a:lnTo>
                <a:lnTo>
                  <a:pt x="548657" y="3121375"/>
                </a:lnTo>
                <a:lnTo>
                  <a:pt x="538964" y="3114082"/>
                </a:lnTo>
                <a:lnTo>
                  <a:pt x="528862" y="3106789"/>
                </a:lnTo>
                <a:lnTo>
                  <a:pt x="520572" y="3092203"/>
                </a:lnTo>
                <a:lnTo>
                  <a:pt x="512229" y="3084910"/>
                </a:lnTo>
                <a:lnTo>
                  <a:pt x="503768" y="3077617"/>
                </a:lnTo>
                <a:lnTo>
                  <a:pt x="495122" y="3070324"/>
                </a:lnTo>
                <a:lnTo>
                  <a:pt x="486226" y="3055738"/>
                </a:lnTo>
                <a:lnTo>
                  <a:pt x="477012" y="3048446"/>
                </a:lnTo>
                <a:lnTo>
                  <a:pt x="467416" y="3041153"/>
                </a:lnTo>
                <a:lnTo>
                  <a:pt x="459548" y="3026567"/>
                </a:lnTo>
                <a:lnTo>
                  <a:pt x="451637" y="3019274"/>
                </a:lnTo>
                <a:lnTo>
                  <a:pt x="443619" y="3011981"/>
                </a:lnTo>
                <a:lnTo>
                  <a:pt x="435433" y="3004688"/>
                </a:lnTo>
                <a:lnTo>
                  <a:pt x="427015" y="2990102"/>
                </a:lnTo>
                <a:lnTo>
                  <a:pt x="418304" y="2982809"/>
                </a:lnTo>
                <a:lnTo>
                  <a:pt x="409236" y="2968223"/>
                </a:lnTo>
                <a:lnTo>
                  <a:pt x="394349" y="2953637"/>
                </a:lnTo>
                <a:lnTo>
                  <a:pt x="386794" y="2939052"/>
                </a:lnTo>
                <a:lnTo>
                  <a:pt x="379086" y="2931759"/>
                </a:lnTo>
                <a:lnTo>
                  <a:pt x="371168" y="2924466"/>
                </a:lnTo>
                <a:lnTo>
                  <a:pt x="362979" y="2909880"/>
                </a:lnTo>
                <a:lnTo>
                  <a:pt x="354463" y="2902587"/>
                </a:lnTo>
                <a:lnTo>
                  <a:pt x="347496" y="2888001"/>
                </a:lnTo>
                <a:lnTo>
                  <a:pt x="340503" y="2880708"/>
                </a:lnTo>
                <a:lnTo>
                  <a:pt x="333429" y="2873415"/>
                </a:lnTo>
                <a:lnTo>
                  <a:pt x="326219" y="2858829"/>
                </a:lnTo>
                <a:lnTo>
                  <a:pt x="318819" y="2851536"/>
                </a:lnTo>
                <a:lnTo>
                  <a:pt x="311173" y="2836950"/>
                </a:lnTo>
                <a:lnTo>
                  <a:pt x="303228" y="2829658"/>
                </a:lnTo>
                <a:lnTo>
                  <a:pt x="296738" y="2815072"/>
                </a:lnTo>
                <a:lnTo>
                  <a:pt x="290230" y="2807779"/>
                </a:lnTo>
                <a:lnTo>
                  <a:pt x="283654" y="2793193"/>
                </a:lnTo>
                <a:lnTo>
                  <a:pt x="276959" y="2785900"/>
                </a:lnTo>
                <a:lnTo>
                  <a:pt x="270094" y="2771314"/>
                </a:lnTo>
                <a:lnTo>
                  <a:pt x="263009" y="2764021"/>
                </a:lnTo>
                <a:lnTo>
                  <a:pt x="255654" y="2749435"/>
                </a:lnTo>
                <a:lnTo>
                  <a:pt x="249656" y="2742142"/>
                </a:lnTo>
                <a:lnTo>
                  <a:pt x="243649" y="2727556"/>
                </a:lnTo>
                <a:lnTo>
                  <a:pt x="237587" y="2720264"/>
                </a:lnTo>
                <a:lnTo>
                  <a:pt x="231423" y="2705678"/>
                </a:lnTo>
                <a:lnTo>
                  <a:pt x="225111" y="2698385"/>
                </a:lnTo>
                <a:lnTo>
                  <a:pt x="218604" y="2683799"/>
                </a:lnTo>
                <a:lnTo>
                  <a:pt x="211857" y="2669213"/>
                </a:lnTo>
                <a:lnTo>
                  <a:pt x="200874" y="2654627"/>
                </a:lnTo>
                <a:lnTo>
                  <a:pt x="195340" y="2640041"/>
                </a:lnTo>
                <a:lnTo>
                  <a:pt x="189722" y="2632748"/>
                </a:lnTo>
                <a:lnTo>
                  <a:pt x="183978" y="2618163"/>
                </a:lnTo>
                <a:lnTo>
                  <a:pt x="178065" y="2603577"/>
                </a:lnTo>
                <a:lnTo>
                  <a:pt x="171943" y="2588991"/>
                </a:lnTo>
                <a:lnTo>
                  <a:pt x="162008" y="2574405"/>
                </a:lnTo>
                <a:lnTo>
                  <a:pt x="157015" y="2559819"/>
                </a:lnTo>
                <a:lnTo>
                  <a:pt x="151956" y="2545233"/>
                </a:lnTo>
                <a:lnTo>
                  <a:pt x="146794" y="2537940"/>
                </a:lnTo>
                <a:lnTo>
                  <a:pt x="141489" y="2523354"/>
                </a:lnTo>
                <a:lnTo>
                  <a:pt x="136005" y="2508769"/>
                </a:lnTo>
                <a:lnTo>
                  <a:pt x="131565" y="2501476"/>
                </a:lnTo>
                <a:lnTo>
                  <a:pt x="127143" y="2486890"/>
                </a:lnTo>
                <a:lnTo>
                  <a:pt x="122704" y="2479597"/>
                </a:lnTo>
                <a:lnTo>
                  <a:pt x="118217" y="2465011"/>
                </a:lnTo>
                <a:lnTo>
                  <a:pt x="113648" y="2450425"/>
                </a:lnTo>
                <a:lnTo>
                  <a:pt x="108964" y="2443132"/>
                </a:lnTo>
                <a:lnTo>
                  <a:pt x="104133" y="2428546"/>
                </a:lnTo>
                <a:lnTo>
                  <a:pt x="100235" y="2413960"/>
                </a:lnTo>
                <a:lnTo>
                  <a:pt x="96364" y="2406667"/>
                </a:lnTo>
                <a:lnTo>
                  <a:pt x="92490" y="2392082"/>
                </a:lnTo>
                <a:lnTo>
                  <a:pt x="88585" y="2377496"/>
                </a:lnTo>
                <a:lnTo>
                  <a:pt x="84621" y="2370203"/>
                </a:lnTo>
                <a:lnTo>
                  <a:pt x="80569" y="2355617"/>
                </a:lnTo>
                <a:lnTo>
                  <a:pt x="76402" y="2341031"/>
                </a:lnTo>
                <a:lnTo>
                  <a:pt x="73056" y="2333738"/>
                </a:lnTo>
                <a:lnTo>
                  <a:pt x="66445" y="2304566"/>
                </a:lnTo>
                <a:lnTo>
                  <a:pt x="63131" y="2297273"/>
                </a:lnTo>
                <a:lnTo>
                  <a:pt x="59782" y="2282688"/>
                </a:lnTo>
                <a:lnTo>
                  <a:pt x="56372" y="2268102"/>
                </a:lnTo>
                <a:lnTo>
                  <a:pt x="52879" y="2253516"/>
                </a:lnTo>
                <a:lnTo>
                  <a:pt x="50093" y="2246223"/>
                </a:lnTo>
                <a:lnTo>
                  <a:pt x="47350" y="2231637"/>
                </a:lnTo>
                <a:lnTo>
                  <a:pt x="44631" y="2217051"/>
                </a:lnTo>
                <a:lnTo>
                  <a:pt x="41918" y="2209758"/>
                </a:lnTo>
                <a:lnTo>
                  <a:pt x="39191" y="2195172"/>
                </a:lnTo>
                <a:lnTo>
                  <a:pt x="36431" y="2180587"/>
                </a:lnTo>
                <a:lnTo>
                  <a:pt x="33620" y="2166001"/>
                </a:lnTo>
                <a:lnTo>
                  <a:pt x="31401" y="2158708"/>
                </a:lnTo>
                <a:lnTo>
                  <a:pt x="29233" y="2144122"/>
                </a:lnTo>
                <a:lnTo>
                  <a:pt x="27103" y="2129536"/>
                </a:lnTo>
                <a:lnTo>
                  <a:pt x="24996" y="2122243"/>
                </a:lnTo>
                <a:lnTo>
                  <a:pt x="20795" y="2093071"/>
                </a:lnTo>
                <a:lnTo>
                  <a:pt x="18672" y="2078485"/>
                </a:lnTo>
                <a:lnTo>
                  <a:pt x="17025" y="2071193"/>
                </a:lnTo>
                <a:lnTo>
                  <a:pt x="15437" y="2056607"/>
                </a:lnTo>
                <a:lnTo>
                  <a:pt x="13901" y="2042021"/>
                </a:lnTo>
                <a:lnTo>
                  <a:pt x="12405" y="2034728"/>
                </a:lnTo>
                <a:lnTo>
                  <a:pt x="10941" y="2020142"/>
                </a:lnTo>
                <a:lnTo>
                  <a:pt x="8071" y="1990970"/>
                </a:lnTo>
                <a:lnTo>
                  <a:pt x="7000" y="1976384"/>
                </a:lnTo>
                <a:lnTo>
                  <a:pt x="5997" y="1969091"/>
                </a:lnTo>
                <a:lnTo>
                  <a:pt x="5057" y="1954506"/>
                </a:lnTo>
                <a:lnTo>
                  <a:pt x="4176" y="1939920"/>
                </a:lnTo>
                <a:lnTo>
                  <a:pt x="3350" y="1932627"/>
                </a:lnTo>
                <a:lnTo>
                  <a:pt x="2573" y="1918041"/>
                </a:lnTo>
                <a:lnTo>
                  <a:pt x="1842" y="1903455"/>
                </a:lnTo>
                <a:lnTo>
                  <a:pt x="1349" y="1888869"/>
                </a:lnTo>
                <a:lnTo>
                  <a:pt x="933" y="1881576"/>
                </a:lnTo>
                <a:lnTo>
                  <a:pt x="142" y="1837819"/>
                </a:lnTo>
                <a:lnTo>
                  <a:pt x="0" y="1815940"/>
                </a:lnTo>
                <a:lnTo>
                  <a:pt x="87" y="1801354"/>
                </a:lnTo>
                <a:lnTo>
                  <a:pt x="259" y="1786768"/>
                </a:lnTo>
                <a:lnTo>
                  <a:pt x="519" y="1779475"/>
                </a:lnTo>
                <a:lnTo>
                  <a:pt x="873" y="1764889"/>
                </a:lnTo>
                <a:lnTo>
                  <a:pt x="1326" y="1750303"/>
                </a:lnTo>
                <a:lnTo>
                  <a:pt x="1883" y="1735718"/>
                </a:lnTo>
                <a:lnTo>
                  <a:pt x="2548" y="1721132"/>
                </a:lnTo>
                <a:lnTo>
                  <a:pt x="3216" y="1713839"/>
                </a:lnTo>
                <a:lnTo>
                  <a:pt x="3975" y="1699253"/>
                </a:lnTo>
                <a:lnTo>
                  <a:pt x="4835" y="1684667"/>
                </a:lnTo>
                <a:lnTo>
                  <a:pt x="5806" y="1677374"/>
                </a:lnTo>
                <a:lnTo>
                  <a:pt x="6897" y="1662788"/>
                </a:lnTo>
                <a:lnTo>
                  <a:pt x="8119" y="1648202"/>
                </a:lnTo>
                <a:lnTo>
                  <a:pt x="9481" y="1633617"/>
                </a:lnTo>
                <a:lnTo>
                  <a:pt x="10728" y="1619031"/>
                </a:lnTo>
                <a:lnTo>
                  <a:pt x="12072" y="1611738"/>
                </a:lnTo>
                <a:lnTo>
                  <a:pt x="13530" y="1597152"/>
                </a:lnTo>
                <a:lnTo>
                  <a:pt x="15116" y="1582566"/>
                </a:lnTo>
                <a:lnTo>
                  <a:pt x="16843" y="1575273"/>
                </a:lnTo>
                <a:lnTo>
                  <a:pt x="18727" y="1560687"/>
                </a:lnTo>
                <a:lnTo>
                  <a:pt x="20782" y="1546101"/>
                </a:lnTo>
                <a:lnTo>
                  <a:pt x="22604" y="1531515"/>
                </a:lnTo>
                <a:lnTo>
                  <a:pt x="24531" y="1524223"/>
                </a:lnTo>
                <a:lnTo>
                  <a:pt x="26584" y="1509637"/>
                </a:lnTo>
                <a:lnTo>
                  <a:pt x="28780" y="1495051"/>
                </a:lnTo>
                <a:lnTo>
                  <a:pt x="31139" y="1487758"/>
                </a:lnTo>
                <a:lnTo>
                  <a:pt x="33680" y="1473172"/>
                </a:lnTo>
                <a:lnTo>
                  <a:pt x="36422" y="1458586"/>
                </a:lnTo>
                <a:lnTo>
                  <a:pt x="38816" y="1444000"/>
                </a:lnTo>
                <a:lnTo>
                  <a:pt x="41322" y="1436707"/>
                </a:lnTo>
                <a:lnTo>
                  <a:pt x="43963" y="1422121"/>
                </a:lnTo>
                <a:lnTo>
                  <a:pt x="46765" y="1407536"/>
                </a:lnTo>
                <a:lnTo>
                  <a:pt x="49750" y="1400243"/>
                </a:lnTo>
                <a:lnTo>
                  <a:pt x="52941" y="1385657"/>
                </a:lnTo>
                <a:lnTo>
                  <a:pt x="56364" y="1371071"/>
                </a:lnTo>
                <a:lnTo>
                  <a:pt x="59324" y="1356485"/>
                </a:lnTo>
                <a:lnTo>
                  <a:pt x="62402" y="1349192"/>
                </a:lnTo>
                <a:lnTo>
                  <a:pt x="65627" y="1334606"/>
                </a:lnTo>
                <a:lnTo>
                  <a:pt x="69027" y="1320020"/>
                </a:lnTo>
                <a:lnTo>
                  <a:pt x="72630" y="1312727"/>
                </a:lnTo>
                <a:lnTo>
                  <a:pt x="76464" y="1298142"/>
                </a:lnTo>
                <a:lnTo>
                  <a:pt x="80558" y="1283556"/>
                </a:lnTo>
                <a:lnTo>
                  <a:pt x="84078" y="1268970"/>
                </a:lnTo>
                <a:lnTo>
                  <a:pt x="87722" y="1261677"/>
                </a:lnTo>
                <a:lnTo>
                  <a:pt x="91522" y="1247091"/>
                </a:lnTo>
                <a:lnTo>
                  <a:pt x="95513" y="1239798"/>
                </a:lnTo>
                <a:lnTo>
                  <a:pt x="99725" y="1225212"/>
                </a:lnTo>
                <a:lnTo>
                  <a:pt x="104192" y="1210626"/>
                </a:lnTo>
                <a:lnTo>
                  <a:pt x="108945" y="1196041"/>
                </a:lnTo>
                <a:lnTo>
                  <a:pt x="113017" y="1188748"/>
                </a:lnTo>
                <a:lnTo>
                  <a:pt x="117218" y="1174162"/>
                </a:lnTo>
                <a:lnTo>
                  <a:pt x="121586" y="1166869"/>
                </a:lnTo>
                <a:lnTo>
                  <a:pt x="126157" y="1152283"/>
                </a:lnTo>
                <a:lnTo>
                  <a:pt x="130968" y="1137697"/>
                </a:lnTo>
                <a:lnTo>
                  <a:pt x="136056" y="1130404"/>
                </a:lnTo>
                <a:lnTo>
                  <a:pt x="141457" y="1115818"/>
                </a:lnTo>
                <a:lnTo>
                  <a:pt x="146071" y="1101232"/>
                </a:lnTo>
                <a:lnTo>
                  <a:pt x="150820" y="1093939"/>
                </a:lnTo>
                <a:lnTo>
                  <a:pt x="155744" y="1079354"/>
                </a:lnTo>
                <a:lnTo>
                  <a:pt x="160885" y="1072061"/>
                </a:lnTo>
                <a:lnTo>
                  <a:pt x="166283" y="1057475"/>
                </a:lnTo>
                <a:lnTo>
                  <a:pt x="171978" y="1050182"/>
                </a:lnTo>
                <a:lnTo>
                  <a:pt x="178013" y="1035596"/>
                </a:lnTo>
                <a:lnTo>
                  <a:pt x="183160" y="1021010"/>
                </a:lnTo>
                <a:lnTo>
                  <a:pt x="188445" y="1013717"/>
                </a:lnTo>
                <a:lnTo>
                  <a:pt x="193915" y="999131"/>
                </a:lnTo>
                <a:lnTo>
                  <a:pt x="199612" y="991838"/>
                </a:lnTo>
                <a:lnTo>
                  <a:pt x="205584" y="977253"/>
                </a:lnTo>
                <a:lnTo>
                  <a:pt x="211873" y="969960"/>
                </a:lnTo>
                <a:lnTo>
                  <a:pt x="218524" y="955374"/>
                </a:lnTo>
                <a:lnTo>
                  <a:pt x="224192" y="940788"/>
                </a:lnTo>
                <a:lnTo>
                  <a:pt x="230002" y="933495"/>
                </a:lnTo>
                <a:lnTo>
                  <a:pt x="236004" y="918909"/>
                </a:lnTo>
                <a:lnTo>
                  <a:pt x="242245" y="911616"/>
                </a:lnTo>
                <a:lnTo>
                  <a:pt x="248775" y="897030"/>
                </a:lnTo>
                <a:lnTo>
                  <a:pt x="255641" y="889737"/>
                </a:lnTo>
                <a:lnTo>
                  <a:pt x="262891" y="875151"/>
                </a:lnTo>
                <a:lnTo>
                  <a:pt x="269067" y="867859"/>
                </a:lnTo>
                <a:lnTo>
                  <a:pt x="275389" y="853273"/>
                </a:lnTo>
                <a:lnTo>
                  <a:pt x="281910" y="845980"/>
                </a:lnTo>
                <a:lnTo>
                  <a:pt x="288680" y="838687"/>
                </a:lnTo>
                <a:lnTo>
                  <a:pt x="295751" y="824101"/>
                </a:lnTo>
                <a:lnTo>
                  <a:pt x="303175" y="809515"/>
                </a:lnTo>
                <a:lnTo>
                  <a:pt x="311005" y="802222"/>
                </a:lnTo>
                <a:lnTo>
                  <a:pt x="317676" y="787636"/>
                </a:lnTo>
                <a:lnTo>
                  <a:pt x="324496" y="780343"/>
                </a:lnTo>
                <a:lnTo>
                  <a:pt x="331520" y="773050"/>
                </a:lnTo>
                <a:lnTo>
                  <a:pt x="338802" y="758465"/>
                </a:lnTo>
                <a:lnTo>
                  <a:pt x="346397" y="751172"/>
                </a:lnTo>
                <a:lnTo>
                  <a:pt x="354361" y="736586"/>
                </a:lnTo>
                <a:lnTo>
                  <a:pt x="362747" y="729293"/>
                </a:lnTo>
                <a:lnTo>
                  <a:pt x="369900" y="722000"/>
                </a:lnTo>
                <a:lnTo>
                  <a:pt x="377202" y="707414"/>
                </a:lnTo>
                <a:lnTo>
                  <a:pt x="384713" y="700121"/>
                </a:lnTo>
                <a:lnTo>
                  <a:pt x="392490" y="692828"/>
                </a:lnTo>
                <a:lnTo>
                  <a:pt x="400590" y="678242"/>
                </a:lnTo>
                <a:lnTo>
                  <a:pt x="409072" y="670949"/>
                </a:lnTo>
                <a:lnTo>
                  <a:pt x="417992" y="656363"/>
                </a:lnTo>
                <a:lnTo>
                  <a:pt x="425610" y="649071"/>
                </a:lnTo>
                <a:lnTo>
                  <a:pt x="433379" y="641778"/>
                </a:lnTo>
                <a:lnTo>
                  <a:pt x="441361" y="627192"/>
                </a:lnTo>
                <a:lnTo>
                  <a:pt x="449613" y="619899"/>
                </a:lnTo>
                <a:lnTo>
                  <a:pt x="458198" y="612606"/>
                </a:lnTo>
                <a:lnTo>
                  <a:pt x="467174" y="598020"/>
                </a:lnTo>
                <a:lnTo>
                  <a:pt x="476603" y="590727"/>
                </a:lnTo>
                <a:lnTo>
                  <a:pt x="484670" y="583434"/>
                </a:lnTo>
                <a:lnTo>
                  <a:pt x="492890" y="576141"/>
                </a:lnTo>
                <a:lnTo>
                  <a:pt x="501323" y="561555"/>
                </a:lnTo>
                <a:lnTo>
                  <a:pt x="510032" y="554262"/>
                </a:lnTo>
                <a:lnTo>
                  <a:pt x="519079" y="546969"/>
                </a:lnTo>
                <a:lnTo>
                  <a:pt x="528526" y="532384"/>
                </a:lnTo>
                <a:lnTo>
                  <a:pt x="538435" y="525091"/>
                </a:lnTo>
                <a:lnTo>
                  <a:pt x="546936" y="517798"/>
                </a:lnTo>
                <a:lnTo>
                  <a:pt x="555588" y="510505"/>
                </a:lnTo>
                <a:lnTo>
                  <a:pt x="564454" y="503212"/>
                </a:lnTo>
                <a:lnTo>
                  <a:pt x="573598" y="488626"/>
                </a:lnTo>
                <a:lnTo>
                  <a:pt x="583084" y="481333"/>
                </a:lnTo>
                <a:lnTo>
                  <a:pt x="592976" y="474040"/>
                </a:lnTo>
                <a:lnTo>
                  <a:pt x="603337" y="466747"/>
                </a:lnTo>
                <a:lnTo>
                  <a:pt x="612254" y="459454"/>
                </a:lnTo>
                <a:lnTo>
                  <a:pt x="621319" y="452161"/>
                </a:lnTo>
                <a:lnTo>
                  <a:pt x="630599" y="437575"/>
                </a:lnTo>
                <a:lnTo>
                  <a:pt x="640157" y="430283"/>
                </a:lnTo>
                <a:lnTo>
                  <a:pt x="650058" y="422990"/>
                </a:lnTo>
                <a:lnTo>
                  <a:pt x="660367" y="415697"/>
                </a:lnTo>
                <a:lnTo>
                  <a:pt x="671148" y="408404"/>
                </a:lnTo>
                <a:lnTo>
                  <a:pt x="680463" y="401111"/>
                </a:lnTo>
                <a:lnTo>
                  <a:pt x="689925" y="393818"/>
                </a:lnTo>
                <a:lnTo>
                  <a:pt x="699597" y="386525"/>
                </a:lnTo>
                <a:lnTo>
                  <a:pt x="709545" y="379232"/>
                </a:lnTo>
                <a:lnTo>
                  <a:pt x="719835" y="364646"/>
                </a:lnTo>
                <a:lnTo>
                  <a:pt x="730533" y="357353"/>
                </a:lnTo>
                <a:lnTo>
                  <a:pt x="741702" y="350060"/>
                </a:lnTo>
                <a:lnTo>
                  <a:pt x="751398" y="342767"/>
                </a:lnTo>
                <a:lnTo>
                  <a:pt x="792247" y="313596"/>
                </a:lnTo>
                <a:lnTo>
                  <a:pt x="814825" y="299010"/>
                </a:lnTo>
                <a:lnTo>
                  <a:pt x="835076" y="284424"/>
                </a:lnTo>
                <a:lnTo>
                  <a:pt x="845469" y="277131"/>
                </a:lnTo>
                <a:lnTo>
                  <a:pt x="856128" y="277131"/>
                </a:lnTo>
                <a:lnTo>
                  <a:pt x="867116" y="269838"/>
                </a:lnTo>
                <a:lnTo>
                  <a:pt x="878498" y="262545"/>
                </a:lnTo>
                <a:lnTo>
                  <a:pt x="890338" y="255252"/>
                </a:lnTo>
                <a:lnTo>
                  <a:pt x="911267" y="240666"/>
                </a:lnTo>
                <a:lnTo>
                  <a:pt x="921988" y="233373"/>
                </a:lnTo>
                <a:lnTo>
                  <a:pt x="932965" y="226080"/>
                </a:lnTo>
                <a:lnTo>
                  <a:pt x="944259" y="218787"/>
                </a:lnTo>
                <a:lnTo>
                  <a:pt x="955935" y="218787"/>
                </a:lnTo>
                <a:lnTo>
                  <a:pt x="968054" y="211495"/>
                </a:lnTo>
                <a:lnTo>
                  <a:pt x="989623" y="196909"/>
                </a:lnTo>
                <a:lnTo>
                  <a:pt x="1000649" y="189616"/>
                </a:lnTo>
                <a:lnTo>
                  <a:pt x="1011918" y="189616"/>
                </a:lnTo>
                <a:lnTo>
                  <a:pt x="1023490" y="182323"/>
                </a:lnTo>
                <a:lnTo>
                  <a:pt x="1035425" y="175030"/>
                </a:lnTo>
                <a:lnTo>
                  <a:pt x="1047785" y="167737"/>
                </a:lnTo>
                <a:lnTo>
                  <a:pt x="1058813" y="167737"/>
                </a:lnTo>
                <a:lnTo>
                  <a:pt x="1081261" y="153151"/>
                </a:lnTo>
                <a:lnTo>
                  <a:pt x="1092796" y="145858"/>
                </a:lnTo>
                <a:lnTo>
                  <a:pt x="2549535" y="145858"/>
                </a:lnTo>
                <a:lnTo>
                  <a:pt x="2560730" y="153151"/>
                </a:lnTo>
                <a:lnTo>
                  <a:pt x="2572219" y="160444"/>
                </a:lnTo>
                <a:lnTo>
                  <a:pt x="2584088" y="160444"/>
                </a:lnTo>
                <a:lnTo>
                  <a:pt x="2596428" y="167737"/>
                </a:lnTo>
                <a:lnTo>
                  <a:pt x="2609329" y="175030"/>
                </a:lnTo>
                <a:lnTo>
                  <a:pt x="2619969" y="182323"/>
                </a:lnTo>
                <a:lnTo>
                  <a:pt x="2630716" y="182323"/>
                </a:lnTo>
                <a:lnTo>
                  <a:pt x="2641657" y="189616"/>
                </a:lnTo>
                <a:lnTo>
                  <a:pt x="2652879" y="196909"/>
                </a:lnTo>
                <a:lnTo>
                  <a:pt x="2664469" y="204202"/>
                </a:lnTo>
                <a:lnTo>
                  <a:pt x="2676514" y="211495"/>
                </a:lnTo>
                <a:lnTo>
                  <a:pt x="2689101" y="211495"/>
                </a:lnTo>
                <a:lnTo>
                  <a:pt x="2709952" y="226080"/>
                </a:lnTo>
                <a:lnTo>
                  <a:pt x="2742823" y="247959"/>
                </a:lnTo>
                <a:lnTo>
                  <a:pt x="2766787" y="262545"/>
                </a:lnTo>
                <a:lnTo>
                  <a:pt x="2776873" y="262545"/>
                </a:lnTo>
                <a:lnTo>
                  <a:pt x="2787052" y="269838"/>
                </a:lnTo>
                <a:lnTo>
                  <a:pt x="2818961" y="291717"/>
                </a:lnTo>
                <a:lnTo>
                  <a:pt x="2842200" y="306303"/>
                </a:lnTo>
                <a:lnTo>
                  <a:pt x="2861829" y="320889"/>
                </a:lnTo>
                <a:lnTo>
                  <a:pt x="2903689" y="350060"/>
                </a:lnTo>
                <a:lnTo>
                  <a:pt x="2915158" y="357353"/>
                </a:lnTo>
                <a:lnTo>
                  <a:pt x="2934105" y="371939"/>
                </a:lnTo>
                <a:lnTo>
                  <a:pt x="2943770" y="379232"/>
                </a:lnTo>
                <a:lnTo>
                  <a:pt x="2953664" y="386525"/>
                </a:lnTo>
                <a:lnTo>
                  <a:pt x="2963864" y="393818"/>
                </a:lnTo>
                <a:lnTo>
                  <a:pt x="2974446" y="408404"/>
                </a:lnTo>
                <a:lnTo>
                  <a:pt x="2985486" y="415697"/>
                </a:lnTo>
                <a:lnTo>
                  <a:pt x="3003704" y="430283"/>
                </a:lnTo>
                <a:lnTo>
                  <a:pt x="3012990" y="437575"/>
                </a:lnTo>
                <a:lnTo>
                  <a:pt x="3022491" y="444868"/>
                </a:lnTo>
                <a:lnTo>
                  <a:pt x="3032280" y="452161"/>
                </a:lnTo>
                <a:lnTo>
                  <a:pt x="3042429" y="466747"/>
                </a:lnTo>
                <a:lnTo>
                  <a:pt x="3053013" y="474040"/>
                </a:lnTo>
                <a:lnTo>
                  <a:pt x="3070460" y="488626"/>
                </a:lnTo>
                <a:lnTo>
                  <a:pt x="3079344" y="495919"/>
                </a:lnTo>
                <a:lnTo>
                  <a:pt x="3088428" y="503212"/>
                </a:lnTo>
                <a:lnTo>
                  <a:pt x="3097782" y="517798"/>
                </a:lnTo>
                <a:lnTo>
                  <a:pt x="3107476" y="525091"/>
                </a:lnTo>
                <a:lnTo>
                  <a:pt x="3117578" y="532384"/>
                </a:lnTo>
                <a:lnTo>
                  <a:pt x="3125868" y="546969"/>
                </a:lnTo>
                <a:lnTo>
                  <a:pt x="3134211" y="554262"/>
                </a:lnTo>
                <a:lnTo>
                  <a:pt x="3142672" y="561555"/>
                </a:lnTo>
                <a:lnTo>
                  <a:pt x="3151317" y="568848"/>
                </a:lnTo>
                <a:lnTo>
                  <a:pt x="3160214" y="583434"/>
                </a:lnTo>
                <a:lnTo>
                  <a:pt x="3169428" y="590727"/>
                </a:lnTo>
                <a:lnTo>
                  <a:pt x="3179025" y="598020"/>
                </a:lnTo>
                <a:lnTo>
                  <a:pt x="3186892" y="612606"/>
                </a:lnTo>
                <a:lnTo>
                  <a:pt x="3194803" y="619899"/>
                </a:lnTo>
                <a:lnTo>
                  <a:pt x="3202821" y="627192"/>
                </a:lnTo>
                <a:lnTo>
                  <a:pt x="3211007" y="634485"/>
                </a:lnTo>
                <a:lnTo>
                  <a:pt x="3219425" y="649071"/>
                </a:lnTo>
                <a:lnTo>
                  <a:pt x="3228137" y="656363"/>
                </a:lnTo>
                <a:lnTo>
                  <a:pt x="3237206" y="670949"/>
                </a:lnTo>
                <a:lnTo>
                  <a:pt x="3252091" y="685535"/>
                </a:lnTo>
                <a:lnTo>
                  <a:pt x="3259646" y="700121"/>
                </a:lnTo>
                <a:lnTo>
                  <a:pt x="3267354" y="707414"/>
                </a:lnTo>
                <a:lnTo>
                  <a:pt x="3275272" y="714707"/>
                </a:lnTo>
                <a:lnTo>
                  <a:pt x="3283462" y="729293"/>
                </a:lnTo>
                <a:lnTo>
                  <a:pt x="3291979" y="736586"/>
                </a:lnTo>
                <a:lnTo>
                  <a:pt x="3298945" y="751172"/>
                </a:lnTo>
                <a:lnTo>
                  <a:pt x="3305937" y="758465"/>
                </a:lnTo>
                <a:lnTo>
                  <a:pt x="3313011" y="765757"/>
                </a:lnTo>
                <a:lnTo>
                  <a:pt x="3320221" y="780343"/>
                </a:lnTo>
                <a:lnTo>
                  <a:pt x="3327622" y="787636"/>
                </a:lnTo>
                <a:lnTo>
                  <a:pt x="3335268" y="802222"/>
                </a:lnTo>
                <a:lnTo>
                  <a:pt x="3343215" y="809515"/>
                </a:lnTo>
                <a:lnTo>
                  <a:pt x="3349704" y="824101"/>
                </a:lnTo>
                <a:lnTo>
                  <a:pt x="3356211" y="831394"/>
                </a:lnTo>
                <a:lnTo>
                  <a:pt x="3362787" y="845980"/>
                </a:lnTo>
                <a:lnTo>
                  <a:pt x="3369482" y="853273"/>
                </a:lnTo>
                <a:lnTo>
                  <a:pt x="3376347" y="867859"/>
                </a:lnTo>
                <a:lnTo>
                  <a:pt x="3383432" y="875151"/>
                </a:lnTo>
                <a:lnTo>
                  <a:pt x="3390789" y="889737"/>
                </a:lnTo>
                <a:lnTo>
                  <a:pt x="3396786" y="897030"/>
                </a:lnTo>
                <a:lnTo>
                  <a:pt x="3402792" y="911616"/>
                </a:lnTo>
                <a:lnTo>
                  <a:pt x="3408854" y="918909"/>
                </a:lnTo>
                <a:lnTo>
                  <a:pt x="3415018" y="933495"/>
                </a:lnTo>
                <a:lnTo>
                  <a:pt x="3421331" y="940788"/>
                </a:lnTo>
                <a:lnTo>
                  <a:pt x="3427838" y="955374"/>
                </a:lnTo>
                <a:lnTo>
                  <a:pt x="3434587" y="969960"/>
                </a:lnTo>
                <a:lnTo>
                  <a:pt x="3445568" y="984545"/>
                </a:lnTo>
                <a:lnTo>
                  <a:pt x="3451101" y="999131"/>
                </a:lnTo>
                <a:lnTo>
                  <a:pt x="3456719" y="1006424"/>
                </a:lnTo>
                <a:lnTo>
                  <a:pt x="3462464" y="1021010"/>
                </a:lnTo>
                <a:lnTo>
                  <a:pt x="3468378" y="1035596"/>
                </a:lnTo>
                <a:lnTo>
                  <a:pt x="3474502" y="1050182"/>
                </a:lnTo>
                <a:lnTo>
                  <a:pt x="3484435" y="1064768"/>
                </a:lnTo>
                <a:lnTo>
                  <a:pt x="3489426" y="1079354"/>
                </a:lnTo>
                <a:lnTo>
                  <a:pt x="3494485" y="1093939"/>
                </a:lnTo>
                <a:lnTo>
                  <a:pt x="3499648" y="1101232"/>
                </a:lnTo>
                <a:lnTo>
                  <a:pt x="3504954" y="1115818"/>
                </a:lnTo>
                <a:lnTo>
                  <a:pt x="3510439" y="1130404"/>
                </a:lnTo>
                <a:lnTo>
                  <a:pt x="3514878" y="1137697"/>
                </a:lnTo>
                <a:lnTo>
                  <a:pt x="3519300" y="1152283"/>
                </a:lnTo>
                <a:lnTo>
                  <a:pt x="3523738" y="1159576"/>
                </a:lnTo>
                <a:lnTo>
                  <a:pt x="3528225" y="1174162"/>
                </a:lnTo>
                <a:lnTo>
                  <a:pt x="3532794" y="1188748"/>
                </a:lnTo>
                <a:lnTo>
                  <a:pt x="3537479" y="1196041"/>
                </a:lnTo>
                <a:lnTo>
                  <a:pt x="3542312" y="1210626"/>
                </a:lnTo>
                <a:lnTo>
                  <a:pt x="3546208" y="1225212"/>
                </a:lnTo>
                <a:lnTo>
                  <a:pt x="3550079" y="1232505"/>
                </a:lnTo>
                <a:lnTo>
                  <a:pt x="3553953" y="1247091"/>
                </a:lnTo>
                <a:lnTo>
                  <a:pt x="3557857" y="1261677"/>
                </a:lnTo>
                <a:lnTo>
                  <a:pt x="3561822" y="1268970"/>
                </a:lnTo>
                <a:lnTo>
                  <a:pt x="3565874" y="1283556"/>
                </a:lnTo>
                <a:lnTo>
                  <a:pt x="3570044" y="1298142"/>
                </a:lnTo>
                <a:lnTo>
                  <a:pt x="3573388" y="1305435"/>
                </a:lnTo>
                <a:lnTo>
                  <a:pt x="3579998" y="1334606"/>
                </a:lnTo>
                <a:lnTo>
                  <a:pt x="3583311" y="1341899"/>
                </a:lnTo>
                <a:lnTo>
                  <a:pt x="3586660" y="1356485"/>
                </a:lnTo>
                <a:lnTo>
                  <a:pt x="3590071" y="1371071"/>
                </a:lnTo>
                <a:lnTo>
                  <a:pt x="3593567" y="1385657"/>
                </a:lnTo>
                <a:lnTo>
                  <a:pt x="3596351" y="1392950"/>
                </a:lnTo>
                <a:lnTo>
                  <a:pt x="3599093" y="1407536"/>
                </a:lnTo>
                <a:lnTo>
                  <a:pt x="3601811" y="1422121"/>
                </a:lnTo>
                <a:lnTo>
                  <a:pt x="3604524" y="1429414"/>
                </a:lnTo>
                <a:lnTo>
                  <a:pt x="3607251" y="1444000"/>
                </a:lnTo>
                <a:lnTo>
                  <a:pt x="3610012" y="1458586"/>
                </a:lnTo>
                <a:lnTo>
                  <a:pt x="3612825" y="1473172"/>
                </a:lnTo>
                <a:lnTo>
                  <a:pt x="3615043" y="1480465"/>
                </a:lnTo>
                <a:lnTo>
                  <a:pt x="3617209" y="1495051"/>
                </a:lnTo>
                <a:lnTo>
                  <a:pt x="3619339" y="1509637"/>
                </a:lnTo>
                <a:lnTo>
                  <a:pt x="3621446" y="1516930"/>
                </a:lnTo>
                <a:lnTo>
                  <a:pt x="3625648" y="1546101"/>
                </a:lnTo>
                <a:lnTo>
                  <a:pt x="3627772" y="1560687"/>
                </a:lnTo>
                <a:lnTo>
                  <a:pt x="3629418" y="1567980"/>
                </a:lnTo>
                <a:lnTo>
                  <a:pt x="3631004" y="1582566"/>
                </a:lnTo>
                <a:lnTo>
                  <a:pt x="3632540" y="1597152"/>
                </a:lnTo>
                <a:lnTo>
                  <a:pt x="3634036" y="1604445"/>
                </a:lnTo>
                <a:lnTo>
                  <a:pt x="3635500" y="1619031"/>
                </a:lnTo>
                <a:lnTo>
                  <a:pt x="3638372" y="1648202"/>
                </a:lnTo>
                <a:lnTo>
                  <a:pt x="3639442" y="1662788"/>
                </a:lnTo>
                <a:lnTo>
                  <a:pt x="3640444" y="1670081"/>
                </a:lnTo>
                <a:lnTo>
                  <a:pt x="3641383" y="1684667"/>
                </a:lnTo>
                <a:lnTo>
                  <a:pt x="3642263" y="1699253"/>
                </a:lnTo>
                <a:lnTo>
                  <a:pt x="3643089" y="1706546"/>
                </a:lnTo>
                <a:lnTo>
                  <a:pt x="3643866" y="1721132"/>
                </a:lnTo>
                <a:lnTo>
                  <a:pt x="3644598" y="1735718"/>
                </a:lnTo>
                <a:lnTo>
                  <a:pt x="3645090" y="1750303"/>
                </a:lnTo>
                <a:lnTo>
                  <a:pt x="3645505" y="1757596"/>
                </a:lnTo>
                <a:lnTo>
                  <a:pt x="3646294" y="1801354"/>
                </a:lnTo>
                <a:lnTo>
                  <a:pt x="3646437" y="1823233"/>
                </a:lnTo>
                <a:lnTo>
                  <a:pt x="3646349" y="1837819"/>
                </a:lnTo>
                <a:lnTo>
                  <a:pt x="3646177" y="1852405"/>
                </a:lnTo>
                <a:lnTo>
                  <a:pt x="3645916" y="1859697"/>
                </a:lnTo>
                <a:lnTo>
                  <a:pt x="3645561" y="1874283"/>
                </a:lnTo>
                <a:lnTo>
                  <a:pt x="3645108" y="1888869"/>
                </a:lnTo>
                <a:lnTo>
                  <a:pt x="3644550" y="1903455"/>
                </a:lnTo>
                <a:lnTo>
                  <a:pt x="3643883" y="1918041"/>
                </a:lnTo>
                <a:lnTo>
                  <a:pt x="3643216" y="1925334"/>
                </a:lnTo>
                <a:lnTo>
                  <a:pt x="3642457" y="1939920"/>
                </a:lnTo>
                <a:lnTo>
                  <a:pt x="3641596" y="1954506"/>
                </a:lnTo>
                <a:lnTo>
                  <a:pt x="3640625" y="1961799"/>
                </a:lnTo>
                <a:lnTo>
                  <a:pt x="3639532" y="1976384"/>
                </a:lnTo>
                <a:lnTo>
                  <a:pt x="3638308" y="1990970"/>
                </a:lnTo>
                <a:lnTo>
                  <a:pt x="3636944" y="2005556"/>
                </a:lnTo>
                <a:lnTo>
                  <a:pt x="3635698" y="2020142"/>
                </a:lnTo>
                <a:lnTo>
                  <a:pt x="3634354" y="2027435"/>
                </a:lnTo>
                <a:lnTo>
                  <a:pt x="3632896" y="2042021"/>
                </a:lnTo>
                <a:lnTo>
                  <a:pt x="3631310" y="2056607"/>
                </a:lnTo>
                <a:lnTo>
                  <a:pt x="3629581" y="2063900"/>
                </a:lnTo>
                <a:lnTo>
                  <a:pt x="3627694" y="2078485"/>
                </a:lnTo>
                <a:lnTo>
                  <a:pt x="3625634" y="2093071"/>
                </a:lnTo>
                <a:lnTo>
                  <a:pt x="3623814" y="2107657"/>
                </a:lnTo>
                <a:lnTo>
                  <a:pt x="3621888" y="2114950"/>
                </a:lnTo>
                <a:lnTo>
                  <a:pt x="3619836" y="2129536"/>
                </a:lnTo>
                <a:lnTo>
                  <a:pt x="3617639" y="2144122"/>
                </a:lnTo>
                <a:lnTo>
                  <a:pt x="3615277" y="2158708"/>
                </a:lnTo>
                <a:lnTo>
                  <a:pt x="3612732" y="2166001"/>
                </a:lnTo>
                <a:lnTo>
                  <a:pt x="3609983" y="2180587"/>
                </a:lnTo>
                <a:lnTo>
                  <a:pt x="3607592" y="2195172"/>
                </a:lnTo>
                <a:lnTo>
                  <a:pt x="3605088" y="2202465"/>
                </a:lnTo>
                <a:lnTo>
                  <a:pt x="3602447" y="2217051"/>
                </a:lnTo>
                <a:lnTo>
                  <a:pt x="3599645" y="2231637"/>
                </a:lnTo>
                <a:lnTo>
                  <a:pt x="3596657" y="2246223"/>
                </a:lnTo>
                <a:lnTo>
                  <a:pt x="3593459" y="2253516"/>
                </a:lnTo>
                <a:lnTo>
                  <a:pt x="3590027" y="2268102"/>
                </a:lnTo>
                <a:lnTo>
                  <a:pt x="3587072" y="2282688"/>
                </a:lnTo>
                <a:lnTo>
                  <a:pt x="3583996" y="2289981"/>
                </a:lnTo>
                <a:lnTo>
                  <a:pt x="3580773" y="2304566"/>
                </a:lnTo>
                <a:lnTo>
                  <a:pt x="3577372" y="2319152"/>
                </a:lnTo>
                <a:lnTo>
                  <a:pt x="3573764" y="2326445"/>
                </a:lnTo>
                <a:lnTo>
                  <a:pt x="3569922" y="2341031"/>
                </a:lnTo>
                <a:lnTo>
                  <a:pt x="3565815" y="2355617"/>
                </a:lnTo>
                <a:lnTo>
                  <a:pt x="3562302" y="2370203"/>
                </a:lnTo>
                <a:lnTo>
                  <a:pt x="3558663" y="2377496"/>
                </a:lnTo>
                <a:lnTo>
                  <a:pt x="3554864" y="2392082"/>
                </a:lnTo>
                <a:lnTo>
                  <a:pt x="3550872" y="2399375"/>
                </a:lnTo>
                <a:lnTo>
                  <a:pt x="3546654" y="2413960"/>
                </a:lnTo>
                <a:lnTo>
                  <a:pt x="3542176" y="2428546"/>
                </a:lnTo>
                <a:lnTo>
                  <a:pt x="3537405" y="2443132"/>
                </a:lnTo>
                <a:lnTo>
                  <a:pt x="3533343" y="2450425"/>
                </a:lnTo>
                <a:lnTo>
                  <a:pt x="3529148" y="2465011"/>
                </a:lnTo>
                <a:lnTo>
                  <a:pt x="3524784" y="2472304"/>
                </a:lnTo>
                <a:lnTo>
                  <a:pt x="3520211" y="2486890"/>
                </a:lnTo>
                <a:lnTo>
                  <a:pt x="3515392" y="2501476"/>
                </a:lnTo>
                <a:lnTo>
                  <a:pt x="3510290" y="2508769"/>
                </a:lnTo>
                <a:lnTo>
                  <a:pt x="3504865" y="2523354"/>
                </a:lnTo>
                <a:lnTo>
                  <a:pt x="3500263" y="2537940"/>
                </a:lnTo>
                <a:lnTo>
                  <a:pt x="3495524" y="2545233"/>
                </a:lnTo>
                <a:lnTo>
                  <a:pt x="3490604" y="2559819"/>
                </a:lnTo>
                <a:lnTo>
                  <a:pt x="3485462" y="2567112"/>
                </a:lnTo>
                <a:lnTo>
                  <a:pt x="3480054" y="2581698"/>
                </a:lnTo>
                <a:lnTo>
                  <a:pt x="3474339" y="2596284"/>
                </a:lnTo>
                <a:lnTo>
                  <a:pt x="3468274" y="2603577"/>
                </a:lnTo>
                <a:lnTo>
                  <a:pt x="3463144" y="2618163"/>
                </a:lnTo>
                <a:lnTo>
                  <a:pt x="3457871" y="2625455"/>
                </a:lnTo>
                <a:lnTo>
                  <a:pt x="3452408" y="2640041"/>
                </a:lnTo>
                <a:lnTo>
                  <a:pt x="3446708" y="2647334"/>
                </a:lnTo>
                <a:lnTo>
                  <a:pt x="3440724" y="2661920"/>
                </a:lnTo>
                <a:lnTo>
                  <a:pt x="3434411" y="2676506"/>
                </a:lnTo>
                <a:lnTo>
                  <a:pt x="3427720" y="2683799"/>
                </a:lnTo>
                <a:lnTo>
                  <a:pt x="3422074" y="2698385"/>
                </a:lnTo>
                <a:lnTo>
                  <a:pt x="3416280" y="2705678"/>
                </a:lnTo>
                <a:lnTo>
                  <a:pt x="3410286" y="2720264"/>
                </a:lnTo>
                <a:lnTo>
                  <a:pt x="3404043" y="2727556"/>
                </a:lnTo>
                <a:lnTo>
                  <a:pt x="3397498" y="2742142"/>
                </a:lnTo>
                <a:lnTo>
                  <a:pt x="3390600" y="2749435"/>
                </a:lnTo>
                <a:lnTo>
                  <a:pt x="3383300" y="2764021"/>
                </a:lnTo>
                <a:lnTo>
                  <a:pt x="3377152" y="2771314"/>
                </a:lnTo>
                <a:lnTo>
                  <a:pt x="3370851" y="2785900"/>
                </a:lnTo>
                <a:lnTo>
                  <a:pt x="3364342" y="2793193"/>
                </a:lnTo>
                <a:lnTo>
                  <a:pt x="3357569" y="2807779"/>
                </a:lnTo>
                <a:lnTo>
                  <a:pt x="3350479" y="2815072"/>
                </a:lnTo>
                <a:lnTo>
                  <a:pt x="3343015" y="2829658"/>
                </a:lnTo>
                <a:lnTo>
                  <a:pt x="3335122" y="2836950"/>
                </a:lnTo>
                <a:lnTo>
                  <a:pt x="3328487" y="2851536"/>
                </a:lnTo>
                <a:lnTo>
                  <a:pt x="3321694" y="2858829"/>
                </a:lnTo>
                <a:lnTo>
                  <a:pt x="3314684" y="2866122"/>
                </a:lnTo>
                <a:lnTo>
                  <a:pt x="3307399" y="2880708"/>
                </a:lnTo>
                <a:lnTo>
                  <a:pt x="3299780" y="2888001"/>
                </a:lnTo>
                <a:lnTo>
                  <a:pt x="3291767" y="2902587"/>
                </a:lnTo>
                <a:lnTo>
                  <a:pt x="3283302" y="2909880"/>
                </a:lnTo>
                <a:lnTo>
                  <a:pt x="3276195" y="2924466"/>
                </a:lnTo>
                <a:lnTo>
                  <a:pt x="3268927" y="2931759"/>
                </a:lnTo>
                <a:lnTo>
                  <a:pt x="3261434" y="2939052"/>
                </a:lnTo>
                <a:lnTo>
                  <a:pt x="3253654" y="2953637"/>
                </a:lnTo>
                <a:lnTo>
                  <a:pt x="3245525" y="2960930"/>
                </a:lnTo>
                <a:lnTo>
                  <a:pt x="3236982" y="2968223"/>
                </a:lnTo>
                <a:lnTo>
                  <a:pt x="3227965" y="2982809"/>
                </a:lnTo>
                <a:lnTo>
                  <a:pt x="3220403" y="2990102"/>
                </a:lnTo>
                <a:lnTo>
                  <a:pt x="3212677" y="2997395"/>
                </a:lnTo>
                <a:lnTo>
                  <a:pt x="3204719" y="3011981"/>
                </a:lnTo>
                <a:lnTo>
                  <a:pt x="3196463" y="3019274"/>
                </a:lnTo>
                <a:lnTo>
                  <a:pt x="3187842" y="3026567"/>
                </a:lnTo>
                <a:lnTo>
                  <a:pt x="3178791" y="3041153"/>
                </a:lnTo>
                <a:lnTo>
                  <a:pt x="3169243" y="3048446"/>
                </a:lnTo>
                <a:lnTo>
                  <a:pt x="3161245" y="3055738"/>
                </a:lnTo>
                <a:lnTo>
                  <a:pt x="3153079" y="3070324"/>
                </a:lnTo>
                <a:lnTo>
                  <a:pt x="3144675" y="3077617"/>
                </a:lnTo>
                <a:lnTo>
                  <a:pt x="3135963" y="3084910"/>
                </a:lnTo>
                <a:lnTo>
                  <a:pt x="3126873" y="3092203"/>
                </a:lnTo>
                <a:lnTo>
                  <a:pt x="3117335" y="3106789"/>
                </a:lnTo>
                <a:lnTo>
                  <a:pt x="3107278" y="3114082"/>
                </a:lnTo>
                <a:lnTo>
                  <a:pt x="3098864" y="3121375"/>
                </a:lnTo>
                <a:lnTo>
                  <a:pt x="3090278" y="3128668"/>
                </a:lnTo>
                <a:lnTo>
                  <a:pt x="3081448" y="3135961"/>
                </a:lnTo>
                <a:lnTo>
                  <a:pt x="3072301" y="3150547"/>
                </a:lnTo>
                <a:lnTo>
                  <a:pt x="3062763" y="3157840"/>
                </a:lnTo>
                <a:lnTo>
                  <a:pt x="3052760" y="3165132"/>
                </a:lnTo>
                <a:lnTo>
                  <a:pt x="3042220" y="3172425"/>
                </a:lnTo>
                <a:lnTo>
                  <a:pt x="3033409" y="3179718"/>
                </a:lnTo>
                <a:lnTo>
                  <a:pt x="3005630" y="3208890"/>
                </a:lnTo>
                <a:lnTo>
                  <a:pt x="2974226" y="3230769"/>
                </a:lnTo>
                <a:lnTo>
                  <a:pt x="2965039" y="3238062"/>
                </a:lnTo>
                <a:lnTo>
                  <a:pt x="2955677" y="3245355"/>
                </a:lnTo>
                <a:lnTo>
                  <a:pt x="2946061" y="3252648"/>
                </a:lnTo>
                <a:lnTo>
                  <a:pt x="2936110" y="3267234"/>
                </a:lnTo>
                <a:lnTo>
                  <a:pt x="2925746" y="3274526"/>
                </a:lnTo>
                <a:lnTo>
                  <a:pt x="2914888" y="3281819"/>
                </a:lnTo>
                <a:lnTo>
                  <a:pt x="2903458" y="3289112"/>
                </a:lnTo>
                <a:lnTo>
                  <a:pt x="2893918" y="3296405"/>
                </a:lnTo>
                <a:lnTo>
                  <a:pt x="2853169" y="3325577"/>
                </a:lnTo>
                <a:lnTo>
                  <a:pt x="2830088" y="3340163"/>
                </a:lnTo>
                <a:lnTo>
                  <a:pt x="2820218" y="3347456"/>
                </a:lnTo>
                <a:lnTo>
                  <a:pt x="2810170" y="3354749"/>
                </a:lnTo>
                <a:lnTo>
                  <a:pt x="2799859" y="3362042"/>
                </a:lnTo>
                <a:lnTo>
                  <a:pt x="2789201" y="3369335"/>
                </a:lnTo>
                <a:lnTo>
                  <a:pt x="2778110" y="3369335"/>
                </a:lnTo>
                <a:lnTo>
                  <a:pt x="2766502" y="3376628"/>
                </a:lnTo>
                <a:lnTo>
                  <a:pt x="2754292" y="3383920"/>
                </a:lnTo>
                <a:lnTo>
                  <a:pt x="2744116" y="3391213"/>
                </a:lnTo>
                <a:lnTo>
                  <a:pt x="2733761" y="3398506"/>
                </a:lnTo>
                <a:lnTo>
                  <a:pt x="2723140" y="3405799"/>
                </a:lnTo>
                <a:lnTo>
                  <a:pt x="2712166" y="3413092"/>
                </a:lnTo>
                <a:lnTo>
                  <a:pt x="2700752" y="3420385"/>
                </a:lnTo>
                <a:lnTo>
                  <a:pt x="2688810" y="3427678"/>
                </a:lnTo>
                <a:close/>
              </a:path>
              <a:path w="3646804" h="3639184">
                <a:moveTo>
                  <a:pt x="2585445" y="3478729"/>
                </a:moveTo>
                <a:lnTo>
                  <a:pt x="1062349" y="3478729"/>
                </a:lnTo>
                <a:lnTo>
                  <a:pt x="1050009" y="3471436"/>
                </a:lnTo>
                <a:lnTo>
                  <a:pt x="1037109" y="3464143"/>
                </a:lnTo>
                <a:lnTo>
                  <a:pt x="1026469" y="3456850"/>
                </a:lnTo>
                <a:lnTo>
                  <a:pt x="1015722" y="3456850"/>
                </a:lnTo>
                <a:lnTo>
                  <a:pt x="1004781" y="3449557"/>
                </a:lnTo>
                <a:lnTo>
                  <a:pt x="993559" y="3442264"/>
                </a:lnTo>
                <a:lnTo>
                  <a:pt x="981969" y="3434971"/>
                </a:lnTo>
                <a:lnTo>
                  <a:pt x="969924" y="3427678"/>
                </a:lnTo>
                <a:lnTo>
                  <a:pt x="2676254" y="3427678"/>
                </a:lnTo>
                <a:lnTo>
                  <a:pt x="2665795" y="3434971"/>
                </a:lnTo>
                <a:lnTo>
                  <a:pt x="2655158" y="3442264"/>
                </a:lnTo>
                <a:lnTo>
                  <a:pt x="2644252" y="3449557"/>
                </a:lnTo>
                <a:lnTo>
                  <a:pt x="2632989" y="3449557"/>
                </a:lnTo>
                <a:lnTo>
                  <a:pt x="2621279" y="3456850"/>
                </a:lnTo>
                <a:lnTo>
                  <a:pt x="2609032" y="3464143"/>
                </a:lnTo>
                <a:lnTo>
                  <a:pt x="2596160" y="3471436"/>
                </a:lnTo>
                <a:lnTo>
                  <a:pt x="2585445" y="3478729"/>
                </a:lnTo>
                <a:close/>
              </a:path>
              <a:path w="3646804" h="3639184">
                <a:moveTo>
                  <a:pt x="2551861" y="3493314"/>
                </a:moveTo>
                <a:lnTo>
                  <a:pt x="1096903" y="3493314"/>
                </a:lnTo>
                <a:lnTo>
                  <a:pt x="1085707" y="3486022"/>
                </a:lnTo>
                <a:lnTo>
                  <a:pt x="1074219" y="3478729"/>
                </a:lnTo>
                <a:lnTo>
                  <a:pt x="2574551" y="3478729"/>
                </a:lnTo>
                <a:lnTo>
                  <a:pt x="2563387" y="3486022"/>
                </a:lnTo>
                <a:lnTo>
                  <a:pt x="2551861" y="3493314"/>
                </a:lnTo>
                <a:close/>
              </a:path>
              <a:path w="3646804" h="3639184">
                <a:moveTo>
                  <a:pt x="2480738" y="3522486"/>
                </a:moveTo>
                <a:lnTo>
                  <a:pt x="1168410" y="3522486"/>
                </a:lnTo>
                <a:lnTo>
                  <a:pt x="1156683" y="3515193"/>
                </a:lnTo>
                <a:lnTo>
                  <a:pt x="1144563" y="3515193"/>
                </a:lnTo>
                <a:lnTo>
                  <a:pt x="1131957" y="3507900"/>
                </a:lnTo>
                <a:lnTo>
                  <a:pt x="1118775" y="3500607"/>
                </a:lnTo>
                <a:lnTo>
                  <a:pt x="1107896" y="3493314"/>
                </a:lnTo>
                <a:lnTo>
                  <a:pt x="2539884" y="3493314"/>
                </a:lnTo>
                <a:lnTo>
                  <a:pt x="2527362" y="3500607"/>
                </a:lnTo>
                <a:lnTo>
                  <a:pt x="2514204" y="3507900"/>
                </a:lnTo>
                <a:lnTo>
                  <a:pt x="2503258" y="3507900"/>
                </a:lnTo>
                <a:lnTo>
                  <a:pt x="2492134" y="3515193"/>
                </a:lnTo>
                <a:lnTo>
                  <a:pt x="2480738" y="3522486"/>
                </a:lnTo>
                <a:close/>
              </a:path>
              <a:path w="3646804" h="3639184">
                <a:moveTo>
                  <a:pt x="2443995" y="3537072"/>
                </a:moveTo>
                <a:lnTo>
                  <a:pt x="1202138" y="3537072"/>
                </a:lnTo>
                <a:lnTo>
                  <a:pt x="1179834" y="3522486"/>
                </a:lnTo>
                <a:lnTo>
                  <a:pt x="2468979" y="3522486"/>
                </a:lnTo>
                <a:lnTo>
                  <a:pt x="2456762" y="3529779"/>
                </a:lnTo>
                <a:lnTo>
                  <a:pt x="2443995" y="3537072"/>
                </a:lnTo>
                <a:close/>
              </a:path>
              <a:path w="3646804" h="3639184">
                <a:moveTo>
                  <a:pt x="2419433" y="3544365"/>
                </a:moveTo>
                <a:lnTo>
                  <a:pt x="1228411" y="3544365"/>
                </a:lnTo>
                <a:lnTo>
                  <a:pt x="1215570" y="3537072"/>
                </a:lnTo>
                <a:lnTo>
                  <a:pt x="2430584" y="3537072"/>
                </a:lnTo>
                <a:lnTo>
                  <a:pt x="2419433" y="3544365"/>
                </a:lnTo>
                <a:close/>
              </a:path>
              <a:path w="3646804" h="3639184">
                <a:moveTo>
                  <a:pt x="2396506" y="3551658"/>
                </a:moveTo>
                <a:lnTo>
                  <a:pt x="1252690" y="3551658"/>
                </a:lnTo>
                <a:lnTo>
                  <a:pt x="1240754" y="3544365"/>
                </a:lnTo>
                <a:lnTo>
                  <a:pt x="2408105" y="3544365"/>
                </a:lnTo>
                <a:lnTo>
                  <a:pt x="2396506" y="3551658"/>
                </a:lnTo>
                <a:close/>
              </a:path>
              <a:path w="3646804" h="3639184">
                <a:moveTo>
                  <a:pt x="2372114" y="3558951"/>
                </a:moveTo>
                <a:lnTo>
                  <a:pt x="1275719" y="3558951"/>
                </a:lnTo>
                <a:lnTo>
                  <a:pt x="1264315" y="3551658"/>
                </a:lnTo>
                <a:lnTo>
                  <a:pt x="2384540" y="3551658"/>
                </a:lnTo>
                <a:lnTo>
                  <a:pt x="2372114" y="3558951"/>
                </a:lnTo>
                <a:close/>
              </a:path>
              <a:path w="3646804" h="3639184">
                <a:moveTo>
                  <a:pt x="2322668" y="3573537"/>
                </a:moveTo>
                <a:lnTo>
                  <a:pt x="1313693" y="3573537"/>
                </a:lnTo>
                <a:lnTo>
                  <a:pt x="1300647" y="3566244"/>
                </a:lnTo>
                <a:lnTo>
                  <a:pt x="1286997" y="3558951"/>
                </a:lnTo>
                <a:lnTo>
                  <a:pt x="2359132" y="3558951"/>
                </a:lnTo>
                <a:lnTo>
                  <a:pt x="2345501" y="3566244"/>
                </a:lnTo>
                <a:lnTo>
                  <a:pt x="2334172" y="3566244"/>
                </a:lnTo>
                <a:lnTo>
                  <a:pt x="2322668" y="3573537"/>
                </a:lnTo>
                <a:close/>
              </a:path>
              <a:path w="3646804" h="3639184">
                <a:moveTo>
                  <a:pt x="2298749" y="3580830"/>
                </a:moveTo>
                <a:lnTo>
                  <a:pt x="1350142" y="3580830"/>
                </a:lnTo>
                <a:lnTo>
                  <a:pt x="1338345" y="3573537"/>
                </a:lnTo>
                <a:lnTo>
                  <a:pt x="2310892" y="3573537"/>
                </a:lnTo>
                <a:lnTo>
                  <a:pt x="2298749" y="3580830"/>
                </a:lnTo>
                <a:close/>
              </a:path>
              <a:path w="3646804" h="3639184">
                <a:moveTo>
                  <a:pt x="2272978" y="3588123"/>
                </a:moveTo>
                <a:lnTo>
                  <a:pt x="1373148" y="3588123"/>
                </a:lnTo>
                <a:lnTo>
                  <a:pt x="1361711" y="3580830"/>
                </a:lnTo>
                <a:lnTo>
                  <a:pt x="2286143" y="3580830"/>
                </a:lnTo>
                <a:lnTo>
                  <a:pt x="2272978" y="3588123"/>
                </a:lnTo>
                <a:close/>
              </a:path>
              <a:path w="3646804" h="3639184">
                <a:moveTo>
                  <a:pt x="2247680" y="3595416"/>
                </a:moveTo>
                <a:lnTo>
                  <a:pt x="1400201" y="3595416"/>
                </a:lnTo>
                <a:lnTo>
                  <a:pt x="1386983" y="3588123"/>
                </a:lnTo>
                <a:lnTo>
                  <a:pt x="2259159" y="3588123"/>
                </a:lnTo>
                <a:lnTo>
                  <a:pt x="2247680" y="3595416"/>
                </a:lnTo>
                <a:close/>
              </a:path>
              <a:path w="3646804" h="3639184">
                <a:moveTo>
                  <a:pt x="2211813" y="3602708"/>
                </a:moveTo>
                <a:lnTo>
                  <a:pt x="1437109" y="3602708"/>
                </a:lnTo>
                <a:lnTo>
                  <a:pt x="1425169" y="3595416"/>
                </a:lnTo>
                <a:lnTo>
                  <a:pt x="2224103" y="3595416"/>
                </a:lnTo>
                <a:lnTo>
                  <a:pt x="2211813" y="3602708"/>
                </a:lnTo>
                <a:close/>
              </a:path>
              <a:path w="3646804" h="3639184">
                <a:moveTo>
                  <a:pt x="2185741" y="3610001"/>
                </a:moveTo>
                <a:lnTo>
                  <a:pt x="1474370" y="3610001"/>
                </a:lnTo>
                <a:lnTo>
                  <a:pt x="1460383" y="3602708"/>
                </a:lnTo>
                <a:lnTo>
                  <a:pt x="2199058" y="3602708"/>
                </a:lnTo>
                <a:lnTo>
                  <a:pt x="2185741" y="3610001"/>
                </a:lnTo>
                <a:close/>
              </a:path>
              <a:path w="3646804" h="3639184">
                <a:moveTo>
                  <a:pt x="2136349" y="3617294"/>
                </a:moveTo>
                <a:lnTo>
                  <a:pt x="1500557" y="3617294"/>
                </a:lnTo>
                <a:lnTo>
                  <a:pt x="1487729" y="3610001"/>
                </a:lnTo>
                <a:lnTo>
                  <a:pt x="2148391" y="3610001"/>
                </a:lnTo>
                <a:lnTo>
                  <a:pt x="2136349" y="3617294"/>
                </a:lnTo>
                <a:close/>
              </a:path>
              <a:path w="3646804" h="3639184">
                <a:moveTo>
                  <a:pt x="2097631" y="3624587"/>
                </a:moveTo>
                <a:lnTo>
                  <a:pt x="1548493" y="3624587"/>
                </a:lnTo>
                <a:lnTo>
                  <a:pt x="1536821" y="3617294"/>
                </a:lnTo>
                <a:lnTo>
                  <a:pt x="2111067" y="3617294"/>
                </a:lnTo>
                <a:lnTo>
                  <a:pt x="2097631" y="3624587"/>
                </a:lnTo>
                <a:close/>
              </a:path>
              <a:path w="3646804" h="3639184">
                <a:moveTo>
                  <a:pt x="2047841" y="3631880"/>
                </a:moveTo>
                <a:lnTo>
                  <a:pt x="1601480" y="3631880"/>
                </a:lnTo>
                <a:lnTo>
                  <a:pt x="1588994" y="3624587"/>
                </a:lnTo>
                <a:lnTo>
                  <a:pt x="2059973" y="3624587"/>
                </a:lnTo>
                <a:lnTo>
                  <a:pt x="2047841" y="3631880"/>
                </a:lnTo>
                <a:close/>
              </a:path>
              <a:path w="3646804" h="3639184">
                <a:moveTo>
                  <a:pt x="1982913" y="3639173"/>
                </a:moveTo>
                <a:lnTo>
                  <a:pt x="1664997" y="3639173"/>
                </a:lnTo>
                <a:lnTo>
                  <a:pt x="1651453" y="3631880"/>
                </a:lnTo>
                <a:lnTo>
                  <a:pt x="1994676" y="3631880"/>
                </a:lnTo>
                <a:lnTo>
                  <a:pt x="1982913" y="3639173"/>
                </a:lnTo>
                <a:close/>
              </a:path>
            </a:pathLst>
          </a:custGeom>
          <a:solidFill>
            <a:srgbClr val="F69040"/>
          </a:solidFill>
        </p:spPr>
        <p:txBody>
          <a:bodyPr wrap="square" lIns="0" tIns="0" rIns="0" bIns="0" rtlCol="0"/>
          <a:lstStyle/>
          <a:p>
            <a:endParaRPr sz="1200" dirty="0"/>
          </a:p>
        </p:txBody>
      </p:sp>
      <p:sp>
        <p:nvSpPr>
          <p:cNvPr id="59" name="object 17">
            <a:extLst>
              <a:ext uri="{FF2B5EF4-FFF2-40B4-BE49-F238E27FC236}">
                <a16:creationId xmlns:a16="http://schemas.microsoft.com/office/drawing/2014/main" id="{04EB7516-5C00-4869-B926-14F8823A0FEE}"/>
              </a:ext>
            </a:extLst>
          </p:cNvPr>
          <p:cNvSpPr txBox="1"/>
          <p:nvPr/>
        </p:nvSpPr>
        <p:spPr>
          <a:xfrm>
            <a:off x="886351" y="4432000"/>
            <a:ext cx="1575435" cy="1092158"/>
          </a:xfrm>
          <a:prstGeom prst="rect">
            <a:avLst/>
          </a:prstGeom>
        </p:spPr>
        <p:txBody>
          <a:bodyPr vert="horz" wrap="square" lIns="0" tIns="0" rIns="0" bIns="0" rtlCol="0">
            <a:spAutoFit/>
          </a:bodyPr>
          <a:lstStyle/>
          <a:p>
            <a:pPr marL="6033" marR="2540" algn="ctr">
              <a:lnSpc>
                <a:spcPct val="116100"/>
              </a:lnSpc>
            </a:pPr>
            <a:r>
              <a:rPr lang="fr-BE" sz="2100" spc="43" dirty="0">
                <a:solidFill>
                  <a:srgbClr val="FFFFFF"/>
                </a:solidFill>
                <a:latin typeface="Arial Unicode MS"/>
                <a:cs typeface="Arial Unicode MS"/>
              </a:rPr>
              <a:t>Proposés par les États membres</a:t>
            </a:r>
            <a:endParaRPr sz="2100" dirty="0">
              <a:latin typeface="Arial Unicode MS"/>
              <a:cs typeface="Arial Unicode MS"/>
            </a:endParaRPr>
          </a:p>
        </p:txBody>
      </p:sp>
      <p:sp>
        <p:nvSpPr>
          <p:cNvPr id="60" name="object 23">
            <a:extLst>
              <a:ext uri="{FF2B5EF4-FFF2-40B4-BE49-F238E27FC236}">
                <a16:creationId xmlns:a16="http://schemas.microsoft.com/office/drawing/2014/main" id="{2890BC9E-DA34-4307-B599-8BD20578E88D}"/>
              </a:ext>
            </a:extLst>
          </p:cNvPr>
          <p:cNvSpPr txBox="1"/>
          <p:nvPr/>
        </p:nvSpPr>
        <p:spPr>
          <a:xfrm>
            <a:off x="2578498" y="5448300"/>
            <a:ext cx="3933012" cy="461665"/>
          </a:xfrm>
          <a:prstGeom prst="rect">
            <a:avLst/>
          </a:prstGeom>
        </p:spPr>
        <p:txBody>
          <a:bodyPr vert="horz" wrap="square" lIns="0" tIns="0" rIns="0" bIns="0" rtlCol="0">
            <a:spAutoFit/>
          </a:bodyPr>
          <a:lstStyle/>
          <a:p>
            <a:pPr marL="6350" algn="ctr"/>
            <a:r>
              <a:rPr sz="1500" b="1" spc="-65" dirty="0">
                <a:solidFill>
                  <a:schemeClr val="bg1"/>
                </a:solidFill>
                <a:latin typeface="Arial Black"/>
                <a:cs typeface="Arial Black"/>
                <a:hlinkClick r:id="rId6">
                  <a:extLst>
                    <a:ext uri="{A12FA001-AC4F-418D-AE19-62706E023703}">
                      <ahyp:hlinkClr xmlns:ahyp="http://schemas.microsoft.com/office/drawing/2018/hyperlinkcolor" val="tx"/>
                    </a:ext>
                  </a:extLst>
                </a:hlinkClick>
              </a:rPr>
              <a:t>https://www.ohchr.org/EN/HRBodies/CRC/Pages/Membership.aspx</a:t>
            </a:r>
            <a:endParaRPr sz="1500" dirty="0">
              <a:solidFill>
                <a:schemeClr val="bg1"/>
              </a:solidFill>
              <a:latin typeface="Arial Black"/>
              <a:cs typeface="Arial Black"/>
            </a:endParaRPr>
          </a:p>
        </p:txBody>
      </p:sp>
      <p:sp>
        <p:nvSpPr>
          <p:cNvPr id="49" name="Espace réservé du pied de page 48">
            <a:extLst>
              <a:ext uri="{FF2B5EF4-FFF2-40B4-BE49-F238E27FC236}">
                <a16:creationId xmlns:a16="http://schemas.microsoft.com/office/drawing/2014/main" id="{F35B0F87-6AF2-4AB7-A898-14B597E0E0C2}"/>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1" name="Espace réservé du numéro de diapositive 60">
            <a:extLst>
              <a:ext uri="{FF2B5EF4-FFF2-40B4-BE49-F238E27FC236}">
                <a16:creationId xmlns:a16="http://schemas.microsoft.com/office/drawing/2014/main" id="{8317102B-0689-43C6-A91C-EE111247B8A9}"/>
              </a:ext>
            </a:extLst>
          </p:cNvPr>
          <p:cNvSpPr>
            <a:spLocks noGrp="1"/>
          </p:cNvSpPr>
          <p:nvPr>
            <p:ph type="sldNum" sz="quarter" idx="10"/>
          </p:nvPr>
        </p:nvSpPr>
        <p:spPr/>
        <p:txBody>
          <a:bodyPr/>
          <a:lstStyle/>
          <a:p>
            <a:pPr>
              <a:defRPr/>
            </a:pPr>
            <a:fld id="{849D2EA8-FBFE-E642-9AF6-F5E055BC8A8B}" type="slidenum">
              <a:rPr lang="fr-FR" smtClean="0"/>
              <a:pPr>
                <a:defRPr/>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8E518-57AB-48A6-B87D-AFEF725B1496}"/>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0DE9AFF5-7AD4-4B06-88A9-0B963C2ACB13}"/>
              </a:ext>
            </a:extLst>
          </p:cNvPr>
          <p:cNvSpPr>
            <a:spLocks noGrp="1"/>
          </p:cNvSpPr>
          <p:nvPr>
            <p:ph idx="1"/>
          </p:nvPr>
        </p:nvSpPr>
        <p:spPr/>
        <p:txBody>
          <a:bodyPr/>
          <a:lstStyle/>
          <a:p>
            <a:endParaRPr lang="fr-BE" dirty="0"/>
          </a:p>
        </p:txBody>
      </p:sp>
      <p:pic>
        <p:nvPicPr>
          <p:cNvPr id="7" name="Image 6">
            <a:extLst>
              <a:ext uri="{FF2B5EF4-FFF2-40B4-BE49-F238E27FC236}">
                <a16:creationId xmlns:a16="http://schemas.microsoft.com/office/drawing/2014/main" id="{54B918BC-48F6-406F-BCEF-A3CB713909A9}"/>
              </a:ext>
            </a:extLst>
          </p:cNvPr>
          <p:cNvPicPr>
            <a:picLocks noChangeAspect="1"/>
          </p:cNvPicPr>
          <p:nvPr/>
        </p:nvPicPr>
        <p:blipFill>
          <a:blip r:embed="rId2"/>
          <a:stretch>
            <a:fillRect/>
          </a:stretch>
        </p:blipFill>
        <p:spPr>
          <a:xfrm>
            <a:off x="0" y="332656"/>
            <a:ext cx="9141673" cy="6336704"/>
          </a:xfrm>
          <a:prstGeom prst="rect">
            <a:avLst/>
          </a:prstGeom>
        </p:spPr>
      </p:pic>
      <p:sp>
        <p:nvSpPr>
          <p:cNvPr id="4" name="Espace réservé du pied de page 3">
            <a:extLst>
              <a:ext uri="{FF2B5EF4-FFF2-40B4-BE49-F238E27FC236}">
                <a16:creationId xmlns:a16="http://schemas.microsoft.com/office/drawing/2014/main" id="{62768ACE-4169-49B8-B2FB-D2D7676C87E7}"/>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 name="Espace réservé du numéro de diapositive 4">
            <a:extLst>
              <a:ext uri="{FF2B5EF4-FFF2-40B4-BE49-F238E27FC236}">
                <a16:creationId xmlns:a16="http://schemas.microsoft.com/office/drawing/2014/main" id="{F71C4565-DFDC-4FF7-B840-4A40459D5663}"/>
              </a:ext>
            </a:extLst>
          </p:cNvPr>
          <p:cNvSpPr>
            <a:spLocks noGrp="1"/>
          </p:cNvSpPr>
          <p:nvPr>
            <p:ph type="sldNum" sz="quarter" idx="10"/>
          </p:nvPr>
        </p:nvSpPr>
        <p:spPr/>
        <p:txBody>
          <a:bodyPr/>
          <a:lstStyle/>
          <a:p>
            <a:pPr>
              <a:defRPr/>
            </a:pPr>
            <a:fld id="{849D2EA8-FBFE-E642-9AF6-F5E055BC8A8B}" type="slidenum">
              <a:rPr lang="fr-FR" smtClean="0"/>
              <a:pPr>
                <a:defRPr/>
              </a:pPr>
              <a:t>28</a:t>
            </a:fld>
            <a:endParaRPr lang="fr-FR"/>
          </a:p>
        </p:txBody>
      </p:sp>
    </p:spTree>
    <p:extLst>
      <p:ext uri="{BB962C8B-B14F-4D97-AF65-F5344CB8AC3E}">
        <p14:creationId xmlns:p14="http://schemas.microsoft.com/office/powerpoint/2010/main" val="250692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p:nvPr/>
        </p:nvSpPr>
        <p:spPr>
          <a:xfrm>
            <a:off x="5445379" y="2979685"/>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0" name="object 50"/>
          <p:cNvSpPr txBox="1"/>
          <p:nvPr/>
        </p:nvSpPr>
        <p:spPr>
          <a:xfrm>
            <a:off x="2017960" y="1680191"/>
            <a:ext cx="4899221" cy="438710"/>
          </a:xfrm>
          <a:prstGeom prst="rect">
            <a:avLst/>
          </a:prstGeom>
        </p:spPr>
        <p:txBody>
          <a:bodyPr vert="horz" wrap="square" lIns="0" tIns="0" rIns="0" bIns="0" rtlCol="0">
            <a:spAutoFit/>
          </a:bodyPr>
          <a:lstStyle/>
          <a:p>
            <a:pPr marL="6350" marR="2540" algn="just">
              <a:lnSpc>
                <a:spcPct val="115700"/>
              </a:lnSpc>
            </a:pPr>
            <a:r>
              <a:rPr lang="fr-BE" sz="2700" spc="330" dirty="0">
                <a:solidFill>
                  <a:srgbClr val="79277C"/>
                </a:solidFill>
                <a:latin typeface="Arial Narrow"/>
                <a:cs typeface="Arial Narrow"/>
              </a:rPr>
              <a:t>Cycle des rapports nationaux</a:t>
            </a:r>
            <a:endParaRPr sz="2700" dirty="0">
              <a:latin typeface="Arial Narrow"/>
              <a:cs typeface="Arial Narrow"/>
            </a:endParaRPr>
          </a:p>
        </p:txBody>
      </p:sp>
      <p:sp>
        <p:nvSpPr>
          <p:cNvPr id="51" name="object 51"/>
          <p:cNvSpPr txBox="1"/>
          <p:nvPr/>
        </p:nvSpPr>
        <p:spPr>
          <a:xfrm>
            <a:off x="2222394" y="1140289"/>
            <a:ext cx="4824095" cy="800219"/>
          </a:xfrm>
          <a:prstGeom prst="rect">
            <a:avLst/>
          </a:prstGeom>
        </p:spPr>
        <p:txBody>
          <a:bodyPr vert="horz" wrap="square" lIns="0" tIns="0" rIns="0" bIns="0" rtlCol="0">
            <a:spAutoFit/>
          </a:bodyPr>
          <a:lstStyle/>
          <a:p>
            <a:pPr marL="6350" algn="ctr"/>
            <a:r>
              <a:rPr lang="fr-BE" sz="5200" spc="-355" dirty="0">
                <a:solidFill>
                  <a:srgbClr val="F79141"/>
                </a:solidFill>
                <a:latin typeface="Arial"/>
                <a:cs typeface="Arial"/>
              </a:rPr>
              <a:t>RAPPORTS</a:t>
            </a:r>
            <a:endParaRPr sz="5200" dirty="0">
              <a:latin typeface="Arial"/>
              <a:cs typeface="Arial"/>
            </a:endParaRPr>
          </a:p>
        </p:txBody>
      </p:sp>
      <p:pic>
        <p:nvPicPr>
          <p:cNvPr id="52" name="Image 51" descr="diagra 1.png"/>
          <p:cNvPicPr>
            <a:picLocks noChangeAspect="1"/>
          </p:cNvPicPr>
          <p:nvPr/>
        </p:nvPicPr>
        <p:blipFill>
          <a:blip r:embed="rId4" cstate="print"/>
          <a:stretch>
            <a:fillRect/>
          </a:stretch>
        </p:blipFill>
        <p:spPr>
          <a:xfrm>
            <a:off x="119935" y="2462999"/>
            <a:ext cx="3665538" cy="3425487"/>
          </a:xfrm>
          <a:prstGeom prst="rect">
            <a:avLst/>
          </a:prstGeom>
        </p:spPr>
      </p:pic>
      <p:pic>
        <p:nvPicPr>
          <p:cNvPr id="53" name="Image 52" descr="diagra 2.png">
            <a:extLst>
              <a:ext uri="{FF2B5EF4-FFF2-40B4-BE49-F238E27FC236}">
                <a16:creationId xmlns:a16="http://schemas.microsoft.com/office/drawing/2014/main" id="{010CA1D2-4ABE-4C10-9064-DE8D110B4673}"/>
              </a:ext>
            </a:extLst>
          </p:cNvPr>
          <p:cNvPicPr>
            <a:picLocks noChangeAspect="1"/>
          </p:cNvPicPr>
          <p:nvPr/>
        </p:nvPicPr>
        <p:blipFill>
          <a:blip r:embed="rId5" cstate="print"/>
          <a:stretch>
            <a:fillRect/>
          </a:stretch>
        </p:blipFill>
        <p:spPr>
          <a:xfrm>
            <a:off x="5361748" y="2464964"/>
            <a:ext cx="3665538" cy="3425487"/>
          </a:xfrm>
          <a:prstGeom prst="rect">
            <a:avLst/>
          </a:prstGeom>
        </p:spPr>
      </p:pic>
      <p:sp>
        <p:nvSpPr>
          <p:cNvPr id="54" name="object 50">
            <a:extLst>
              <a:ext uri="{FF2B5EF4-FFF2-40B4-BE49-F238E27FC236}">
                <a16:creationId xmlns:a16="http://schemas.microsoft.com/office/drawing/2014/main" id="{52314930-9CA0-4FF0-BBA1-D8EA3FECE398}"/>
              </a:ext>
            </a:extLst>
          </p:cNvPr>
          <p:cNvSpPr txBox="1"/>
          <p:nvPr/>
        </p:nvSpPr>
        <p:spPr>
          <a:xfrm>
            <a:off x="3983507" y="4700271"/>
            <a:ext cx="1880243" cy="920701"/>
          </a:xfrm>
          <a:prstGeom prst="rect">
            <a:avLst/>
          </a:prstGeom>
        </p:spPr>
        <p:txBody>
          <a:bodyPr vert="horz" wrap="square" lIns="0" tIns="0" rIns="0" bIns="0" rtlCol="0">
            <a:spAutoFit/>
          </a:bodyPr>
          <a:lstStyle/>
          <a:p>
            <a:pPr marL="6350" marR="2540">
              <a:lnSpc>
                <a:spcPct val="115700"/>
              </a:lnSpc>
            </a:pPr>
            <a:r>
              <a:rPr lang="fr-BE" sz="2700" spc="330" dirty="0">
                <a:solidFill>
                  <a:srgbClr val="79277C"/>
                </a:solidFill>
                <a:latin typeface="Arial Narrow"/>
                <a:cs typeface="Arial Narrow"/>
              </a:rPr>
              <a:t>Procédure simplifiée</a:t>
            </a:r>
            <a:endParaRPr sz="2700" dirty="0">
              <a:latin typeface="Arial Narrow"/>
              <a:cs typeface="Arial Narrow"/>
            </a:endParaRPr>
          </a:p>
        </p:txBody>
      </p:sp>
      <p:sp>
        <p:nvSpPr>
          <p:cNvPr id="55" name="object 50">
            <a:extLst>
              <a:ext uri="{FF2B5EF4-FFF2-40B4-BE49-F238E27FC236}">
                <a16:creationId xmlns:a16="http://schemas.microsoft.com/office/drawing/2014/main" id="{BC40831C-FE8A-4362-B956-9B45A4FFA044}"/>
              </a:ext>
            </a:extLst>
          </p:cNvPr>
          <p:cNvSpPr txBox="1"/>
          <p:nvPr/>
        </p:nvSpPr>
        <p:spPr>
          <a:xfrm>
            <a:off x="3919848" y="2497546"/>
            <a:ext cx="1880243" cy="920701"/>
          </a:xfrm>
          <a:prstGeom prst="rect">
            <a:avLst/>
          </a:prstGeom>
        </p:spPr>
        <p:txBody>
          <a:bodyPr vert="horz" wrap="square" lIns="0" tIns="0" rIns="0" bIns="0" rtlCol="0">
            <a:spAutoFit/>
          </a:bodyPr>
          <a:lstStyle/>
          <a:p>
            <a:pPr marL="6350" marR="2540">
              <a:lnSpc>
                <a:spcPct val="115700"/>
              </a:lnSpc>
            </a:pPr>
            <a:r>
              <a:rPr lang="fr-BE" sz="2700" spc="330" dirty="0">
                <a:solidFill>
                  <a:srgbClr val="79277C"/>
                </a:solidFill>
                <a:latin typeface="Arial Narrow"/>
                <a:cs typeface="Arial Narrow"/>
              </a:rPr>
              <a:t>Procédure Standard</a:t>
            </a:r>
            <a:endParaRPr sz="2700" dirty="0">
              <a:latin typeface="Arial Narrow"/>
              <a:cs typeface="Arial Narrow"/>
            </a:endParaRPr>
          </a:p>
        </p:txBody>
      </p:sp>
      <p:sp>
        <p:nvSpPr>
          <p:cNvPr id="49" name="Flèche : droite 48">
            <a:extLst>
              <a:ext uri="{FF2B5EF4-FFF2-40B4-BE49-F238E27FC236}">
                <a16:creationId xmlns:a16="http://schemas.microsoft.com/office/drawing/2014/main" id="{E8AE5FB9-140C-4BF9-9AAA-A9B83254DA43}"/>
              </a:ext>
            </a:extLst>
          </p:cNvPr>
          <p:cNvSpPr/>
          <p:nvPr/>
        </p:nvSpPr>
        <p:spPr>
          <a:xfrm>
            <a:off x="3983507" y="5676900"/>
            <a:ext cx="2274598" cy="128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6" name="Flèche : droite 55">
            <a:extLst>
              <a:ext uri="{FF2B5EF4-FFF2-40B4-BE49-F238E27FC236}">
                <a16:creationId xmlns:a16="http://schemas.microsoft.com/office/drawing/2014/main" id="{5C6B6B0B-D79D-4CE6-8827-9474832BFA97}"/>
              </a:ext>
            </a:extLst>
          </p:cNvPr>
          <p:cNvSpPr/>
          <p:nvPr/>
        </p:nvSpPr>
        <p:spPr>
          <a:xfrm rot="10800000">
            <a:off x="3601970" y="3355441"/>
            <a:ext cx="1906851" cy="95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7" name="Espace réservé du pied de page 56">
            <a:extLst>
              <a:ext uri="{FF2B5EF4-FFF2-40B4-BE49-F238E27FC236}">
                <a16:creationId xmlns:a16="http://schemas.microsoft.com/office/drawing/2014/main" id="{AA9FB4F1-35FE-42F8-A269-4779CFC1E61E}"/>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8" name="Espace réservé du numéro de diapositive 57">
            <a:extLst>
              <a:ext uri="{FF2B5EF4-FFF2-40B4-BE49-F238E27FC236}">
                <a16:creationId xmlns:a16="http://schemas.microsoft.com/office/drawing/2014/main" id="{4E2EC153-9951-4E88-96E9-5C7BBE726C8E}"/>
              </a:ext>
            </a:extLst>
          </p:cNvPr>
          <p:cNvSpPr>
            <a:spLocks noGrp="1"/>
          </p:cNvSpPr>
          <p:nvPr>
            <p:ph type="sldNum" sz="quarter" idx="10"/>
          </p:nvPr>
        </p:nvSpPr>
        <p:spPr/>
        <p:txBody>
          <a:bodyPr/>
          <a:lstStyle/>
          <a:p>
            <a:pPr>
              <a:defRPr/>
            </a:pPr>
            <a:fld id="{849D2EA8-FBFE-E642-9AF6-F5E055BC8A8B}" type="slidenum">
              <a:rPr lang="fr-FR" smtClean="0"/>
              <a:pPr>
                <a:defRPr/>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8" y="2650035"/>
            <a:ext cx="7872952" cy="2462213"/>
          </a:xfrm>
          <a:prstGeom prst="rect">
            <a:avLst/>
          </a:prstGeom>
        </p:spPr>
        <p:txBody>
          <a:bodyPr vert="horz" wrap="square" lIns="0" tIns="0" rIns="0" bIns="0" rtlCol="0">
            <a:spAutoFit/>
          </a:bodyPr>
          <a:lstStyle/>
          <a:p>
            <a:r>
              <a:rPr lang="en-US" sz="3200" dirty="0"/>
              <a:t>“Every generation of children offers mankind the possibility of rebuilding his ruin of a world.”</a:t>
            </a:r>
          </a:p>
          <a:p>
            <a:endParaRPr lang="en-US" sz="3200" dirty="0"/>
          </a:p>
          <a:p>
            <a:r>
              <a:rPr lang="en-US" sz="3200" dirty="0"/>
              <a:t>— </a:t>
            </a:r>
            <a:r>
              <a:rPr lang="en-US" sz="3200" dirty="0" err="1"/>
              <a:t>Eglantyne</a:t>
            </a:r>
            <a:r>
              <a:rPr lang="en-US" sz="3200" dirty="0"/>
              <a:t> </a:t>
            </a:r>
            <a:r>
              <a:rPr lang="en-US" sz="3200" dirty="0" err="1"/>
              <a:t>Jebb</a:t>
            </a:r>
            <a:endParaRPr lang="en-US" sz="3200" dirty="0"/>
          </a:p>
        </p:txBody>
      </p:sp>
      <p:sp>
        <p:nvSpPr>
          <p:cNvPr id="39" name="Espace réservé du pied de page 38">
            <a:extLst>
              <a:ext uri="{FF2B5EF4-FFF2-40B4-BE49-F238E27FC236}">
                <a16:creationId xmlns:a16="http://schemas.microsoft.com/office/drawing/2014/main" id="{43931DA2-E64B-4D03-8467-8F7A4248168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533CB8C0-933B-40A8-A574-3642616D45E8}"/>
              </a:ext>
            </a:extLst>
          </p:cNvPr>
          <p:cNvSpPr>
            <a:spLocks noGrp="1"/>
          </p:cNvSpPr>
          <p:nvPr>
            <p:ph type="sldNum" sz="quarter" idx="10"/>
          </p:nvPr>
        </p:nvSpPr>
        <p:spPr/>
        <p:txBody>
          <a:bodyPr/>
          <a:lstStyle/>
          <a:p>
            <a:pPr>
              <a:defRPr/>
            </a:pPr>
            <a:fld id="{849D2EA8-FBFE-E642-9AF6-F5E055BC8A8B}" type="slidenum">
              <a:rPr lang="fr-FR" smtClean="0"/>
              <a:pPr>
                <a:defRPr/>
              </a:pPr>
              <a:t>3</a:t>
            </a:fld>
            <a:endParaRPr lang="fr-FR"/>
          </a:p>
        </p:txBody>
      </p:sp>
      <p:sp>
        <p:nvSpPr>
          <p:cNvPr id="43" name="Rectangle 42">
            <a:extLst>
              <a:ext uri="{FF2B5EF4-FFF2-40B4-BE49-F238E27FC236}">
                <a16:creationId xmlns:a16="http://schemas.microsoft.com/office/drawing/2014/main" id="{91E47511-25FE-4963-8454-AB716327C5A4}"/>
              </a:ext>
            </a:extLst>
          </p:cNvPr>
          <p:cNvSpPr/>
          <p:nvPr/>
        </p:nvSpPr>
        <p:spPr>
          <a:xfrm>
            <a:off x="564714" y="836712"/>
            <a:ext cx="7599825" cy="646331"/>
          </a:xfrm>
          <a:prstGeom prst="rect">
            <a:avLst/>
          </a:prstGeom>
        </p:spPr>
        <p:txBody>
          <a:bodyPr wrap="square">
            <a:spAutoFit/>
          </a:bodyPr>
          <a:lstStyle/>
          <a:p>
            <a:r>
              <a:rPr lang="en-US" sz="3600" dirty="0"/>
              <a:t>“ Every war is a war against children.”</a:t>
            </a:r>
            <a:endParaRPr lang="fr-BE" sz="3600" dirty="0"/>
          </a:p>
        </p:txBody>
      </p:sp>
    </p:spTree>
    <p:extLst>
      <p:ext uri="{BB962C8B-B14F-4D97-AF65-F5344CB8AC3E}">
        <p14:creationId xmlns:p14="http://schemas.microsoft.com/office/powerpoint/2010/main" val="54440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BD928-844F-42CE-ABF4-F05938CCE134}"/>
              </a:ext>
            </a:extLst>
          </p:cNvPr>
          <p:cNvSpPr>
            <a:spLocks noGrp="1"/>
          </p:cNvSpPr>
          <p:nvPr>
            <p:ph type="title"/>
          </p:nvPr>
        </p:nvSpPr>
        <p:spPr>
          <a:xfrm>
            <a:off x="4932040" y="274638"/>
            <a:ext cx="3456384" cy="5962674"/>
          </a:xfrm>
        </p:spPr>
        <p:txBody>
          <a:bodyPr/>
          <a:lstStyle/>
          <a:p>
            <a:r>
              <a:rPr lang="fr-BE" sz="4400" b="1"/>
              <a:t>La version adaptée aux jeunes des Observations finales du CRC</a:t>
            </a:r>
            <a:endParaRPr lang="fr-BE" sz="4400" dirty="0"/>
          </a:p>
        </p:txBody>
      </p:sp>
      <p:pic>
        <p:nvPicPr>
          <p:cNvPr id="6" name="Espace réservé du contenu 5">
            <a:extLst>
              <a:ext uri="{FF2B5EF4-FFF2-40B4-BE49-F238E27FC236}">
                <a16:creationId xmlns:a16="http://schemas.microsoft.com/office/drawing/2014/main" id="{A4CC31D8-4390-4785-A11A-A437BE2352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08" y="116632"/>
            <a:ext cx="4699124" cy="6645114"/>
          </a:xfrm>
        </p:spPr>
      </p:pic>
      <p:sp>
        <p:nvSpPr>
          <p:cNvPr id="4" name="Espace réservé du pied de page 3">
            <a:extLst>
              <a:ext uri="{FF2B5EF4-FFF2-40B4-BE49-F238E27FC236}">
                <a16:creationId xmlns:a16="http://schemas.microsoft.com/office/drawing/2014/main" id="{55BE3BDD-A818-4507-A4D3-6A0E5779FC51}"/>
              </a:ext>
            </a:extLst>
          </p:cNvPr>
          <p:cNvSpPr>
            <a:spLocks noGrp="1"/>
          </p:cNvSpPr>
          <p:nvPr>
            <p:ph type="ftr" sz="quarter" idx="11"/>
          </p:nvPr>
        </p:nvSpPr>
        <p:spPr/>
        <p:txBody>
          <a:bodyPr/>
          <a:lstStyle/>
          <a:p>
            <a:pPr>
              <a:defRPr/>
            </a:pPr>
            <a:r>
              <a:rPr lang="fr-BE"/>
              <a:t>Variations sur les droits de l’enfant - Mars 2023</a:t>
            </a:r>
            <a:endParaRPr lang="fr-FR"/>
          </a:p>
        </p:txBody>
      </p:sp>
      <p:pic>
        <p:nvPicPr>
          <p:cNvPr id="8" name="Image 7">
            <a:extLst>
              <a:ext uri="{FF2B5EF4-FFF2-40B4-BE49-F238E27FC236}">
                <a16:creationId xmlns:a16="http://schemas.microsoft.com/office/drawing/2014/main" id="{25221982-AEC0-40CE-A755-5781F621C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187" y="4600575"/>
            <a:ext cx="2257425" cy="2257425"/>
          </a:xfrm>
          <a:prstGeom prst="rect">
            <a:avLst/>
          </a:prstGeom>
        </p:spPr>
      </p:pic>
      <p:sp>
        <p:nvSpPr>
          <p:cNvPr id="9" name="Espace réservé du numéro de diapositive 8">
            <a:extLst>
              <a:ext uri="{FF2B5EF4-FFF2-40B4-BE49-F238E27FC236}">
                <a16:creationId xmlns:a16="http://schemas.microsoft.com/office/drawing/2014/main" id="{794A2FB3-B17B-4B29-A5BC-D73AA6EB0767}"/>
              </a:ext>
            </a:extLst>
          </p:cNvPr>
          <p:cNvSpPr>
            <a:spLocks noGrp="1"/>
          </p:cNvSpPr>
          <p:nvPr>
            <p:ph type="sldNum" sz="quarter" idx="10"/>
          </p:nvPr>
        </p:nvSpPr>
        <p:spPr/>
        <p:txBody>
          <a:bodyPr/>
          <a:lstStyle/>
          <a:p>
            <a:pPr>
              <a:defRPr/>
            </a:pPr>
            <a:fld id="{849D2EA8-FBFE-E642-9AF6-F5E055BC8A8B}" type="slidenum">
              <a:rPr lang="fr-FR" smtClean="0"/>
              <a:pPr>
                <a:defRPr/>
              </a:pPr>
              <a:t>30</a:t>
            </a:fld>
            <a:endParaRPr lang="fr-FR"/>
          </a:p>
        </p:txBody>
      </p:sp>
    </p:spTree>
    <p:extLst>
      <p:ext uri="{BB962C8B-B14F-4D97-AF65-F5344CB8AC3E}">
        <p14:creationId xmlns:p14="http://schemas.microsoft.com/office/powerpoint/2010/main" val="1098843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06380" y="1140289"/>
            <a:ext cx="6699746" cy="677108"/>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EXAMEN DES RAPPORTS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806274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sz="3200" dirty="0"/>
              <a:t>Engorgement (important arriéré)</a:t>
            </a:r>
          </a:p>
          <a:p>
            <a:r>
              <a:rPr lang="fr-BE" sz="3200" dirty="0"/>
              <a:t>Retards (examen de rapports de 3 ans d’âge)</a:t>
            </a:r>
          </a:p>
          <a:p>
            <a:r>
              <a:rPr lang="fr-BE" sz="3200" dirty="0"/>
              <a:t>Initiative émane des Etats (pour l’envoi des rapports)</a:t>
            </a:r>
          </a:p>
          <a:p>
            <a:r>
              <a:rPr lang="fr-BE" sz="3200" dirty="0"/>
              <a:t>Les voix critiques (ONG – INDH): souvent inexistantes</a:t>
            </a:r>
          </a:p>
          <a:p>
            <a:r>
              <a:rPr lang="fr-BE" sz="3200" dirty="0"/>
              <a:t>Dialogue constructif? </a:t>
            </a:r>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31</a:t>
            </a:fld>
            <a:endParaRPr lang="fr-FR"/>
          </a:p>
        </p:txBody>
      </p:sp>
    </p:spTree>
    <p:extLst>
      <p:ext uri="{BB962C8B-B14F-4D97-AF65-F5344CB8AC3E}">
        <p14:creationId xmlns:p14="http://schemas.microsoft.com/office/powerpoint/2010/main" val="260272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06380" y="1140289"/>
            <a:ext cx="6699746" cy="677108"/>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EXAMEN DES RAPPORTS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806274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sz="3200" dirty="0"/>
              <a:t>La réalisation et le suivi dépendent des Etats (volonté politique)</a:t>
            </a:r>
          </a:p>
          <a:p>
            <a:r>
              <a:rPr lang="fr-BE" sz="3200" dirty="0"/>
              <a:t>Système sous-argenté (trop peu de soutien du secrétariat)</a:t>
            </a:r>
          </a:p>
          <a:p>
            <a:r>
              <a:rPr lang="fr-BE" sz="3200" dirty="0"/>
              <a:t>Valeur juridique des recommandations</a:t>
            </a:r>
          </a:p>
          <a:p>
            <a:r>
              <a:rPr lang="fr-BE" sz="3200" dirty="0"/>
              <a:t>Critiques des Etats (par rapport au rôle du Comité / système de monitoring)</a:t>
            </a:r>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32</a:t>
            </a:fld>
            <a:endParaRPr lang="fr-FR"/>
          </a:p>
        </p:txBody>
      </p:sp>
    </p:spTree>
    <p:extLst>
      <p:ext uri="{BB962C8B-B14F-4D97-AF65-F5344CB8AC3E}">
        <p14:creationId xmlns:p14="http://schemas.microsoft.com/office/powerpoint/2010/main" val="36446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97375" y="786301"/>
            <a:ext cx="6699746" cy="1354217"/>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COMMUNICATIONS INDIVIDUELLES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456256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sz="3600" dirty="0"/>
              <a:t>Engorgement (important arriéré et augmentation exponentielle)</a:t>
            </a:r>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33</a:t>
            </a:fld>
            <a:endParaRPr lang="fr-FR"/>
          </a:p>
        </p:txBody>
      </p:sp>
      <p:pic>
        <p:nvPicPr>
          <p:cNvPr id="54" name="Image 53">
            <a:extLst>
              <a:ext uri="{FF2B5EF4-FFF2-40B4-BE49-F238E27FC236}">
                <a16:creationId xmlns:a16="http://schemas.microsoft.com/office/drawing/2014/main" id="{357E7919-8561-452A-A0CA-55AB2EDDC4CF}"/>
              </a:ext>
            </a:extLst>
          </p:cNvPr>
          <p:cNvPicPr>
            <a:picLocks noChangeAspect="1"/>
          </p:cNvPicPr>
          <p:nvPr/>
        </p:nvPicPr>
        <p:blipFill>
          <a:blip r:embed="rId3"/>
          <a:stretch>
            <a:fillRect/>
          </a:stretch>
        </p:blipFill>
        <p:spPr>
          <a:xfrm>
            <a:off x="5258326" y="2859601"/>
            <a:ext cx="3885674" cy="3998399"/>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4286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97375" y="786301"/>
            <a:ext cx="6699746" cy="1354217"/>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COMMUNICATIONS INDIVIDUELLES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806274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sz="2800" dirty="0"/>
              <a:t>Valeur juridique des « communications » et « vues » (et mesures intérimaires): de la «soft-jurisprudence »?</a:t>
            </a:r>
          </a:p>
          <a:p>
            <a:r>
              <a:rPr lang="fr-BE" sz="2800" dirty="0"/>
              <a:t>Retards (durée de la procédure : 2 ans)</a:t>
            </a:r>
          </a:p>
          <a:p>
            <a:r>
              <a:rPr lang="fr-BE" sz="2800" dirty="0"/>
              <a:t>Le suivi dépend des Etats (volonté politique)</a:t>
            </a:r>
          </a:p>
          <a:p>
            <a:r>
              <a:rPr lang="fr-BE" sz="2800" dirty="0"/>
              <a:t>Système sous-argenté</a:t>
            </a:r>
          </a:p>
          <a:p>
            <a:r>
              <a:rPr lang="fr-BE" sz="2800" dirty="0"/>
              <a:t>Des « juges » non-professionnels</a:t>
            </a:r>
          </a:p>
          <a:p>
            <a:r>
              <a:rPr lang="fr-BE" sz="2800" dirty="0"/>
              <a:t>Des Etats découragés de ratifier (mais qui l’exigent pour d’autres!)</a:t>
            </a:r>
          </a:p>
          <a:p>
            <a:endParaRPr lang="fr-BE" sz="2800" dirty="0"/>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34</a:t>
            </a:fld>
            <a:endParaRPr lang="fr-FR"/>
          </a:p>
        </p:txBody>
      </p:sp>
    </p:spTree>
    <p:extLst>
      <p:ext uri="{BB962C8B-B14F-4D97-AF65-F5344CB8AC3E}">
        <p14:creationId xmlns:p14="http://schemas.microsoft.com/office/powerpoint/2010/main" val="412136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97375" y="786301"/>
            <a:ext cx="6699746" cy="1354217"/>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COMMUNICATIONS INDIVIDUELLES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806274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dirty="0"/>
              <a:t>Système (in)adapté pour les enfants (introduction d’une requête, compréhension de la décision,…)</a:t>
            </a:r>
          </a:p>
          <a:p>
            <a:r>
              <a:rPr lang="fr-BE" dirty="0"/>
              <a:t>Risque de représailles</a:t>
            </a:r>
          </a:p>
          <a:p>
            <a:r>
              <a:rPr lang="fr-BE" dirty="0"/>
              <a:t>Capacité d’agir en justice</a:t>
            </a:r>
          </a:p>
          <a:p>
            <a:r>
              <a:rPr lang="fr-BE" dirty="0"/>
              <a:t>Accès à la justice au niveau national</a:t>
            </a:r>
          </a:p>
          <a:p>
            <a:r>
              <a:rPr lang="fr-BE" dirty="0"/>
              <a:t>Participation des enfants à la procédure</a:t>
            </a:r>
          </a:p>
          <a:p>
            <a:r>
              <a:rPr lang="fr-BE" dirty="0"/>
              <a:t>Effet des décisions (sur le plan individuel et collectif)</a:t>
            </a:r>
          </a:p>
          <a:p>
            <a:endParaRPr lang="fr-BE" dirty="0"/>
          </a:p>
          <a:p>
            <a:endParaRPr lang="fr-BE" dirty="0"/>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35</a:t>
            </a:fld>
            <a:endParaRPr lang="fr-FR"/>
          </a:p>
        </p:txBody>
      </p:sp>
    </p:spTree>
    <p:extLst>
      <p:ext uri="{BB962C8B-B14F-4D97-AF65-F5344CB8AC3E}">
        <p14:creationId xmlns:p14="http://schemas.microsoft.com/office/powerpoint/2010/main" val="1774098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97375" y="786301"/>
            <a:ext cx="6699746" cy="1354217"/>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COMMUNICATIONS INDIVIDUELLES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806274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dirty="0"/>
              <a:t>Mais des résultats intéressants quand même:</a:t>
            </a:r>
          </a:p>
          <a:p>
            <a:pPr lvl="1"/>
            <a:r>
              <a:rPr lang="fr-BE" dirty="0"/>
              <a:t>FGM </a:t>
            </a:r>
          </a:p>
          <a:p>
            <a:pPr lvl="1"/>
            <a:r>
              <a:rPr lang="fr-BE" dirty="0"/>
              <a:t>Enfermement des enfants pour raison de migration</a:t>
            </a:r>
          </a:p>
          <a:p>
            <a:pPr lvl="1"/>
            <a:r>
              <a:rPr lang="fr-BE" dirty="0"/>
              <a:t>Droit à l’éducation des enfants sans-papiers</a:t>
            </a:r>
          </a:p>
          <a:p>
            <a:pPr lvl="1"/>
            <a:r>
              <a:rPr lang="fr-BE" dirty="0"/>
              <a:t>Rapatriement des enfants de Syrie</a:t>
            </a:r>
          </a:p>
          <a:p>
            <a:pPr lvl="1"/>
            <a:r>
              <a:rPr lang="fr-BE" dirty="0"/>
              <a:t>La non-expulsion d’enfants migrants</a:t>
            </a:r>
          </a:p>
          <a:p>
            <a:pPr lvl="1"/>
            <a:r>
              <a:rPr lang="fr-BE" dirty="0"/>
              <a:t>L’intérêt de l’enfant dans le droit international privé</a:t>
            </a:r>
          </a:p>
          <a:p>
            <a:pPr lvl="1"/>
            <a:r>
              <a:rPr lang="fr-BE" dirty="0"/>
              <a:t>…</a:t>
            </a:r>
          </a:p>
          <a:p>
            <a:endParaRPr lang="fr-BE" dirty="0"/>
          </a:p>
          <a:p>
            <a:endParaRPr lang="fr-BE" dirty="0"/>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36</a:t>
            </a:fld>
            <a:endParaRPr lang="fr-FR"/>
          </a:p>
        </p:txBody>
      </p:sp>
    </p:spTree>
    <p:extLst>
      <p:ext uri="{BB962C8B-B14F-4D97-AF65-F5344CB8AC3E}">
        <p14:creationId xmlns:p14="http://schemas.microsoft.com/office/powerpoint/2010/main" val="480065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8"/>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1"/>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1"/>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937874" y="1238246"/>
            <a:ext cx="127000" cy="127318"/>
          </a:xfrm>
          <a:custGeom>
            <a:avLst/>
            <a:gdLst/>
            <a:ahLst/>
            <a:cxnLst/>
            <a:rect l="l" t="t" r="r" b="b"/>
            <a:pathLst>
              <a:path w="254000" h="254634">
                <a:moveTo>
                  <a:pt x="25174" y="254266"/>
                </a:moveTo>
                <a:lnTo>
                  <a:pt x="14824" y="254266"/>
                </a:lnTo>
                <a:lnTo>
                  <a:pt x="9591" y="252283"/>
                </a:lnTo>
                <a:lnTo>
                  <a:pt x="5642" y="248336"/>
                </a:lnTo>
                <a:lnTo>
                  <a:pt x="0" y="237486"/>
                </a:lnTo>
                <a:lnTo>
                  <a:pt x="1520" y="225638"/>
                </a:lnTo>
                <a:lnTo>
                  <a:pt x="219855" y="5623"/>
                </a:lnTo>
                <a:lnTo>
                  <a:pt x="230724" y="0"/>
                </a:lnTo>
                <a:lnTo>
                  <a:pt x="242581" y="1512"/>
                </a:lnTo>
                <a:lnTo>
                  <a:pt x="251888" y="13212"/>
                </a:lnTo>
                <a:lnTo>
                  <a:pt x="253730" y="24236"/>
                </a:lnTo>
                <a:lnTo>
                  <a:pt x="249295" y="33493"/>
                </a:lnTo>
                <a:lnTo>
                  <a:pt x="30329" y="252283"/>
                </a:lnTo>
                <a:lnTo>
                  <a:pt x="25174" y="254266"/>
                </a:lnTo>
                <a:close/>
              </a:path>
            </a:pathLst>
          </a:custGeom>
          <a:solidFill>
            <a:srgbClr val="000000"/>
          </a:solidFill>
        </p:spPr>
        <p:txBody>
          <a:bodyPr wrap="square" lIns="0" tIns="0" rIns="0" bIns="0" rtlCol="0"/>
          <a:lstStyle/>
          <a:p>
            <a:endParaRPr sz="1200" dirty="0"/>
          </a:p>
        </p:txBody>
      </p:sp>
      <p:sp>
        <p:nvSpPr>
          <p:cNvPr id="40" name="object 40"/>
          <p:cNvSpPr/>
          <p:nvPr/>
        </p:nvSpPr>
        <p:spPr>
          <a:xfrm>
            <a:off x="780693" y="1082016"/>
            <a:ext cx="127000" cy="127318"/>
          </a:xfrm>
          <a:custGeom>
            <a:avLst/>
            <a:gdLst/>
            <a:ahLst/>
            <a:cxnLst/>
            <a:rect l="l" t="t" r="r" b="b"/>
            <a:pathLst>
              <a:path w="254000" h="254634">
                <a:moveTo>
                  <a:pt x="25224" y="254287"/>
                </a:moveTo>
                <a:lnTo>
                  <a:pt x="14797" y="254287"/>
                </a:lnTo>
                <a:lnTo>
                  <a:pt x="9641" y="252246"/>
                </a:lnTo>
                <a:lnTo>
                  <a:pt x="5692" y="248280"/>
                </a:lnTo>
                <a:lnTo>
                  <a:pt x="0" y="237457"/>
                </a:lnTo>
                <a:lnTo>
                  <a:pt x="1507" y="225633"/>
                </a:lnTo>
                <a:lnTo>
                  <a:pt x="219906" y="5644"/>
                </a:lnTo>
                <a:lnTo>
                  <a:pt x="230746" y="0"/>
                </a:lnTo>
                <a:lnTo>
                  <a:pt x="242559" y="1499"/>
                </a:lnTo>
                <a:lnTo>
                  <a:pt x="251865" y="13193"/>
                </a:lnTo>
                <a:lnTo>
                  <a:pt x="253701" y="24233"/>
                </a:lnTo>
                <a:lnTo>
                  <a:pt x="249255" y="33475"/>
                </a:lnTo>
                <a:lnTo>
                  <a:pt x="34329" y="248357"/>
                </a:lnTo>
                <a:lnTo>
                  <a:pt x="30380" y="252246"/>
                </a:lnTo>
                <a:lnTo>
                  <a:pt x="25224" y="254287"/>
                </a:lnTo>
                <a:close/>
              </a:path>
            </a:pathLst>
          </a:custGeom>
          <a:solidFill>
            <a:srgbClr val="000000"/>
          </a:solidFill>
        </p:spPr>
        <p:txBody>
          <a:bodyPr wrap="square" lIns="0" tIns="0" rIns="0" bIns="0" rtlCol="0"/>
          <a:lstStyle/>
          <a:p>
            <a:endParaRPr sz="1200" dirty="0"/>
          </a:p>
        </p:txBody>
      </p:sp>
      <p:sp>
        <p:nvSpPr>
          <p:cNvPr id="41" name="object 41"/>
          <p:cNvSpPr/>
          <p:nvPr/>
        </p:nvSpPr>
        <p:spPr>
          <a:xfrm>
            <a:off x="875166" y="979134"/>
            <a:ext cx="293053" cy="292418"/>
          </a:xfrm>
          <a:custGeom>
            <a:avLst/>
            <a:gdLst/>
            <a:ahLst/>
            <a:cxnLst/>
            <a:rect l="l" t="t" r="r" b="b"/>
            <a:pathLst>
              <a:path w="586105" h="584835">
                <a:moveTo>
                  <a:pt x="198682" y="402787"/>
                </a:moveTo>
                <a:lnTo>
                  <a:pt x="43286" y="252423"/>
                </a:lnTo>
                <a:lnTo>
                  <a:pt x="14284" y="211421"/>
                </a:lnTo>
                <a:lnTo>
                  <a:pt x="865" y="164804"/>
                </a:lnTo>
                <a:lnTo>
                  <a:pt x="0" y="140679"/>
                </a:lnTo>
                <a:lnTo>
                  <a:pt x="1028" y="128638"/>
                </a:lnTo>
                <a:lnTo>
                  <a:pt x="14879" y="82121"/>
                </a:lnTo>
                <a:lnTo>
                  <a:pt x="45690" y="41206"/>
                </a:lnTo>
                <a:lnTo>
                  <a:pt x="78417" y="18581"/>
                </a:lnTo>
                <a:lnTo>
                  <a:pt x="125148" y="2305"/>
                </a:lnTo>
                <a:lnTo>
                  <a:pt x="148922" y="0"/>
                </a:lnTo>
                <a:lnTo>
                  <a:pt x="160733" y="282"/>
                </a:lnTo>
                <a:lnTo>
                  <a:pt x="206280" y="10819"/>
                </a:lnTo>
                <a:lnTo>
                  <a:pt x="246664" y="36089"/>
                </a:lnTo>
                <a:lnTo>
                  <a:pt x="250077" y="39497"/>
                </a:lnTo>
                <a:lnTo>
                  <a:pt x="146733" y="39497"/>
                </a:lnTo>
                <a:lnTo>
                  <a:pt x="134686" y="40342"/>
                </a:lnTo>
                <a:lnTo>
                  <a:pt x="89111" y="57085"/>
                </a:lnTo>
                <a:lnTo>
                  <a:pt x="61366" y="85798"/>
                </a:lnTo>
                <a:lnTo>
                  <a:pt x="42660" y="132109"/>
                </a:lnTo>
                <a:lnTo>
                  <a:pt x="41342" y="155754"/>
                </a:lnTo>
                <a:lnTo>
                  <a:pt x="42643" y="167375"/>
                </a:lnTo>
                <a:lnTo>
                  <a:pt x="60580" y="210363"/>
                </a:lnTo>
                <a:lnTo>
                  <a:pt x="217229" y="368919"/>
                </a:lnTo>
                <a:lnTo>
                  <a:pt x="222904" y="379779"/>
                </a:lnTo>
                <a:lnTo>
                  <a:pt x="221425" y="391607"/>
                </a:lnTo>
                <a:lnTo>
                  <a:pt x="209732" y="400936"/>
                </a:lnTo>
                <a:lnTo>
                  <a:pt x="198682" y="402787"/>
                </a:lnTo>
                <a:close/>
              </a:path>
              <a:path w="586105" h="584835">
                <a:moveTo>
                  <a:pt x="538723" y="543310"/>
                </a:moveTo>
                <a:lnTo>
                  <a:pt x="436074" y="543310"/>
                </a:lnTo>
                <a:lnTo>
                  <a:pt x="447972" y="542886"/>
                </a:lnTo>
                <a:lnTo>
                  <a:pt x="459632" y="541204"/>
                </a:lnTo>
                <a:lnTo>
                  <a:pt x="502168" y="522230"/>
                </a:lnTo>
                <a:lnTo>
                  <a:pt x="533815" y="483152"/>
                </a:lnTo>
                <a:lnTo>
                  <a:pt x="544887" y="436090"/>
                </a:lnTo>
                <a:lnTo>
                  <a:pt x="544314" y="424132"/>
                </a:lnTo>
                <a:lnTo>
                  <a:pt x="528810" y="378886"/>
                </a:lnTo>
                <a:lnTo>
                  <a:pt x="224758" y="71069"/>
                </a:lnTo>
                <a:lnTo>
                  <a:pt x="182496" y="44991"/>
                </a:lnTo>
                <a:lnTo>
                  <a:pt x="146733" y="39497"/>
                </a:lnTo>
                <a:lnTo>
                  <a:pt x="250077" y="39497"/>
                </a:lnTo>
                <a:lnTo>
                  <a:pt x="542177" y="331105"/>
                </a:lnTo>
                <a:lnTo>
                  <a:pt x="571192" y="372053"/>
                </a:lnTo>
                <a:lnTo>
                  <a:pt x="584605" y="418669"/>
                </a:lnTo>
                <a:lnTo>
                  <a:pt x="585520" y="430721"/>
                </a:lnTo>
                <a:lnTo>
                  <a:pt x="585461" y="442802"/>
                </a:lnTo>
                <a:lnTo>
                  <a:pt x="575473" y="490122"/>
                </a:lnTo>
                <a:lnTo>
                  <a:pt x="549883" y="532713"/>
                </a:lnTo>
                <a:lnTo>
                  <a:pt x="538723" y="543310"/>
                </a:lnTo>
                <a:close/>
              </a:path>
              <a:path w="586105" h="584835">
                <a:moveTo>
                  <a:pt x="436929" y="584375"/>
                </a:moveTo>
                <a:lnTo>
                  <a:pt x="399127" y="579519"/>
                </a:lnTo>
                <a:lnTo>
                  <a:pt x="363259" y="564877"/>
                </a:lnTo>
                <a:lnTo>
                  <a:pt x="339541" y="536214"/>
                </a:lnTo>
                <a:lnTo>
                  <a:pt x="342943" y="526401"/>
                </a:lnTo>
                <a:lnTo>
                  <a:pt x="352879" y="519074"/>
                </a:lnTo>
                <a:lnTo>
                  <a:pt x="364498" y="518518"/>
                </a:lnTo>
                <a:lnTo>
                  <a:pt x="376020" y="525987"/>
                </a:lnTo>
                <a:lnTo>
                  <a:pt x="387820" y="532099"/>
                </a:lnTo>
                <a:lnTo>
                  <a:pt x="399811" y="536871"/>
                </a:lnTo>
                <a:lnTo>
                  <a:pt x="411908" y="540319"/>
                </a:lnTo>
                <a:lnTo>
                  <a:pt x="424024" y="542460"/>
                </a:lnTo>
                <a:lnTo>
                  <a:pt x="436074" y="543310"/>
                </a:lnTo>
                <a:lnTo>
                  <a:pt x="538723" y="543310"/>
                </a:lnTo>
                <a:lnTo>
                  <a:pt x="527336" y="552676"/>
                </a:lnTo>
                <a:lnTo>
                  <a:pt x="492868" y="572972"/>
                </a:lnTo>
                <a:lnTo>
                  <a:pt x="446109" y="584091"/>
                </a:lnTo>
                <a:lnTo>
                  <a:pt x="436929" y="584375"/>
                </a:lnTo>
                <a:close/>
              </a:path>
            </a:pathLst>
          </a:custGeom>
          <a:solidFill>
            <a:srgbClr val="000000"/>
          </a:solidFill>
        </p:spPr>
        <p:txBody>
          <a:bodyPr wrap="square" lIns="0" tIns="0" rIns="0" bIns="0" rtlCol="0"/>
          <a:lstStyle/>
          <a:p>
            <a:endParaRPr sz="1200" dirty="0"/>
          </a:p>
        </p:txBody>
      </p:sp>
      <p:sp>
        <p:nvSpPr>
          <p:cNvPr id="42" name="object 42"/>
          <p:cNvSpPr/>
          <p:nvPr/>
        </p:nvSpPr>
        <p:spPr>
          <a:xfrm>
            <a:off x="677769" y="1176321"/>
            <a:ext cx="293053" cy="292418"/>
          </a:xfrm>
          <a:custGeom>
            <a:avLst/>
            <a:gdLst/>
            <a:ahLst/>
            <a:cxnLst/>
            <a:rect l="l" t="t" r="r" b="b"/>
            <a:pathLst>
              <a:path w="586105" h="584835">
                <a:moveTo>
                  <a:pt x="437160" y="584534"/>
                </a:moveTo>
                <a:lnTo>
                  <a:pt x="399257" y="579664"/>
                </a:lnTo>
                <a:lnTo>
                  <a:pt x="363383" y="565043"/>
                </a:lnTo>
                <a:lnTo>
                  <a:pt x="43285" y="252583"/>
                </a:lnTo>
                <a:lnTo>
                  <a:pt x="14277" y="211569"/>
                </a:lnTo>
                <a:lnTo>
                  <a:pt x="860" y="164942"/>
                </a:lnTo>
                <a:lnTo>
                  <a:pt x="0" y="140816"/>
                </a:lnTo>
                <a:lnTo>
                  <a:pt x="1031" y="128775"/>
                </a:lnTo>
                <a:lnTo>
                  <a:pt x="14901" y="82272"/>
                </a:lnTo>
                <a:lnTo>
                  <a:pt x="45656" y="41436"/>
                </a:lnTo>
                <a:lnTo>
                  <a:pt x="78104" y="18852"/>
                </a:lnTo>
                <a:lnTo>
                  <a:pt x="124430" y="2430"/>
                </a:lnTo>
                <a:lnTo>
                  <a:pt x="148032" y="0"/>
                </a:lnTo>
                <a:lnTo>
                  <a:pt x="159773" y="213"/>
                </a:lnTo>
                <a:lnTo>
                  <a:pt x="205206" y="10478"/>
                </a:lnTo>
                <a:lnTo>
                  <a:pt x="244398" y="38047"/>
                </a:lnTo>
                <a:lnTo>
                  <a:pt x="145977" y="39911"/>
                </a:lnTo>
                <a:lnTo>
                  <a:pt x="134004" y="40788"/>
                </a:lnTo>
                <a:lnTo>
                  <a:pt x="89116" y="57287"/>
                </a:lnTo>
                <a:lnTo>
                  <a:pt x="61515" y="85813"/>
                </a:lnTo>
                <a:lnTo>
                  <a:pt x="42684" y="132110"/>
                </a:lnTo>
                <a:lnTo>
                  <a:pt x="41312" y="155733"/>
                </a:lnTo>
                <a:lnTo>
                  <a:pt x="42586" y="167343"/>
                </a:lnTo>
                <a:lnTo>
                  <a:pt x="60417" y="210298"/>
                </a:lnTo>
                <a:lnTo>
                  <a:pt x="360782" y="512541"/>
                </a:lnTo>
                <a:lnTo>
                  <a:pt x="402950" y="538597"/>
                </a:lnTo>
                <a:lnTo>
                  <a:pt x="438721" y="544083"/>
                </a:lnTo>
                <a:lnTo>
                  <a:pt x="537995" y="544083"/>
                </a:lnTo>
                <a:lnTo>
                  <a:pt x="527191" y="552956"/>
                </a:lnTo>
                <a:lnTo>
                  <a:pt x="492653" y="573259"/>
                </a:lnTo>
                <a:lnTo>
                  <a:pt x="446074" y="584265"/>
                </a:lnTo>
                <a:lnTo>
                  <a:pt x="437160" y="584534"/>
                </a:lnTo>
                <a:close/>
              </a:path>
              <a:path w="586105" h="584835">
                <a:moveTo>
                  <a:pt x="225037" y="65148"/>
                </a:moveTo>
                <a:lnTo>
                  <a:pt x="215506" y="62783"/>
                </a:lnTo>
                <a:lnTo>
                  <a:pt x="204753" y="55566"/>
                </a:lnTo>
                <a:lnTo>
                  <a:pt x="193516" y="49726"/>
                </a:lnTo>
                <a:lnTo>
                  <a:pt x="181908" y="45252"/>
                </a:lnTo>
                <a:lnTo>
                  <a:pt x="170041" y="42132"/>
                </a:lnTo>
                <a:lnTo>
                  <a:pt x="158027" y="40355"/>
                </a:lnTo>
                <a:lnTo>
                  <a:pt x="145977" y="39911"/>
                </a:lnTo>
                <a:lnTo>
                  <a:pt x="244607" y="39911"/>
                </a:lnTo>
                <a:lnTo>
                  <a:pt x="245663" y="49368"/>
                </a:lnTo>
                <a:lnTo>
                  <a:pt x="235446" y="61129"/>
                </a:lnTo>
                <a:lnTo>
                  <a:pt x="225037" y="65148"/>
                </a:lnTo>
                <a:close/>
              </a:path>
              <a:path w="586105" h="584835">
                <a:moveTo>
                  <a:pt x="537995" y="544083"/>
                </a:moveTo>
                <a:lnTo>
                  <a:pt x="438721" y="544083"/>
                </a:lnTo>
                <a:lnTo>
                  <a:pt x="450780" y="543234"/>
                </a:lnTo>
                <a:lnTo>
                  <a:pt x="462702" y="541047"/>
                </a:lnTo>
                <a:lnTo>
                  <a:pt x="506575" y="518912"/>
                </a:lnTo>
                <a:lnTo>
                  <a:pt x="532750" y="485132"/>
                </a:lnTo>
                <a:lnTo>
                  <a:pt x="545130" y="438442"/>
                </a:lnTo>
                <a:lnTo>
                  <a:pt x="544387" y="424736"/>
                </a:lnTo>
                <a:lnTo>
                  <a:pt x="533471" y="387390"/>
                </a:lnTo>
                <a:lnTo>
                  <a:pt x="361385" y="207847"/>
                </a:lnTo>
                <a:lnTo>
                  <a:pt x="355706" y="197022"/>
                </a:lnTo>
                <a:lnTo>
                  <a:pt x="357210" y="185190"/>
                </a:lnTo>
                <a:lnTo>
                  <a:pt x="368924" y="175857"/>
                </a:lnTo>
                <a:lnTo>
                  <a:pt x="379964" y="173994"/>
                </a:lnTo>
                <a:lnTo>
                  <a:pt x="389197" y="178404"/>
                </a:lnTo>
                <a:lnTo>
                  <a:pt x="542176" y="331264"/>
                </a:lnTo>
                <a:lnTo>
                  <a:pt x="571190" y="372243"/>
                </a:lnTo>
                <a:lnTo>
                  <a:pt x="584603" y="418861"/>
                </a:lnTo>
                <a:lnTo>
                  <a:pt x="585519" y="430911"/>
                </a:lnTo>
                <a:lnTo>
                  <a:pt x="585459" y="442989"/>
                </a:lnTo>
                <a:lnTo>
                  <a:pt x="575471" y="490293"/>
                </a:lnTo>
                <a:lnTo>
                  <a:pt x="549882" y="532874"/>
                </a:lnTo>
                <a:lnTo>
                  <a:pt x="538576" y="543606"/>
                </a:lnTo>
                <a:lnTo>
                  <a:pt x="537995" y="544083"/>
                </a:lnTo>
                <a:close/>
              </a:path>
            </a:pathLst>
          </a:custGeom>
          <a:solidFill>
            <a:srgbClr val="000000"/>
          </a:solidFill>
        </p:spPr>
        <p:txBody>
          <a:bodyPr wrap="square" lIns="0" tIns="0" rIns="0" bIns="0" rtlCol="0"/>
          <a:lstStyle/>
          <a:p>
            <a:endParaRPr sz="1200" dirty="0"/>
          </a:p>
        </p:txBody>
      </p:sp>
      <p:sp>
        <p:nvSpPr>
          <p:cNvPr id="43" name="object 43"/>
          <p:cNvSpPr/>
          <p:nvPr/>
        </p:nvSpPr>
        <p:spPr>
          <a:xfrm>
            <a:off x="999204" y="1300188"/>
            <a:ext cx="346710" cy="346710"/>
          </a:xfrm>
          <a:custGeom>
            <a:avLst/>
            <a:gdLst/>
            <a:ahLst/>
            <a:cxnLst/>
            <a:rect l="l" t="t" r="r" b="b"/>
            <a:pathLst>
              <a:path w="693419" h="693419">
                <a:moveTo>
                  <a:pt x="676162" y="652127"/>
                </a:moveTo>
                <a:lnTo>
                  <a:pt x="603246" y="652127"/>
                </a:lnTo>
                <a:lnTo>
                  <a:pt x="615090" y="649636"/>
                </a:lnTo>
                <a:lnTo>
                  <a:pt x="626254" y="644570"/>
                </a:lnTo>
                <a:lnTo>
                  <a:pt x="636282" y="636936"/>
                </a:lnTo>
                <a:lnTo>
                  <a:pt x="644727" y="626405"/>
                </a:lnTo>
                <a:lnTo>
                  <a:pt x="650331" y="614791"/>
                </a:lnTo>
                <a:lnTo>
                  <a:pt x="653051" y="602369"/>
                </a:lnTo>
                <a:lnTo>
                  <a:pt x="652013" y="587411"/>
                </a:lnTo>
                <a:lnTo>
                  <a:pt x="648566" y="574846"/>
                </a:lnTo>
                <a:lnTo>
                  <a:pt x="642860" y="564346"/>
                </a:lnTo>
                <a:lnTo>
                  <a:pt x="113091" y="33788"/>
                </a:lnTo>
                <a:lnTo>
                  <a:pt x="107412" y="22950"/>
                </a:lnTo>
                <a:lnTo>
                  <a:pt x="108916" y="11121"/>
                </a:lnTo>
                <a:lnTo>
                  <a:pt x="120660" y="1825"/>
                </a:lnTo>
                <a:lnTo>
                  <a:pt x="131718" y="0"/>
                </a:lnTo>
                <a:lnTo>
                  <a:pt x="140925" y="4438"/>
                </a:lnTo>
                <a:lnTo>
                  <a:pt x="665638" y="528799"/>
                </a:lnTo>
                <a:lnTo>
                  <a:pt x="687062" y="561162"/>
                </a:lnTo>
                <a:lnTo>
                  <a:pt x="693265" y="586294"/>
                </a:lnTo>
                <a:lnTo>
                  <a:pt x="692802" y="601981"/>
                </a:lnTo>
                <a:lnTo>
                  <a:pt x="690932" y="616126"/>
                </a:lnTo>
                <a:lnTo>
                  <a:pt x="687700" y="628856"/>
                </a:lnTo>
                <a:lnTo>
                  <a:pt x="683153" y="640299"/>
                </a:lnTo>
                <a:lnTo>
                  <a:pt x="677336" y="650583"/>
                </a:lnTo>
                <a:lnTo>
                  <a:pt x="676162" y="652127"/>
                </a:lnTo>
                <a:close/>
              </a:path>
              <a:path w="693419" h="693419">
                <a:moveTo>
                  <a:pt x="597625" y="692908"/>
                </a:moveTo>
                <a:lnTo>
                  <a:pt x="560192" y="685359"/>
                </a:lnTo>
                <a:lnTo>
                  <a:pt x="5625" y="141166"/>
                </a:lnTo>
                <a:lnTo>
                  <a:pt x="0" y="130329"/>
                </a:lnTo>
                <a:lnTo>
                  <a:pt x="1498" y="118465"/>
                </a:lnTo>
                <a:lnTo>
                  <a:pt x="13232" y="109187"/>
                </a:lnTo>
                <a:lnTo>
                  <a:pt x="24302" y="107362"/>
                </a:lnTo>
                <a:lnTo>
                  <a:pt x="33547" y="111776"/>
                </a:lnTo>
                <a:lnTo>
                  <a:pt x="558269" y="636176"/>
                </a:lnTo>
                <a:lnTo>
                  <a:pt x="568236" y="644067"/>
                </a:lnTo>
                <a:lnTo>
                  <a:pt x="579360" y="649350"/>
                </a:lnTo>
                <a:lnTo>
                  <a:pt x="591184" y="652034"/>
                </a:lnTo>
                <a:lnTo>
                  <a:pt x="676162" y="652127"/>
                </a:lnTo>
                <a:lnTo>
                  <a:pt x="670297" y="659836"/>
                </a:lnTo>
                <a:lnTo>
                  <a:pt x="636132" y="684500"/>
                </a:lnTo>
                <a:lnTo>
                  <a:pt x="601007" y="692849"/>
                </a:lnTo>
                <a:lnTo>
                  <a:pt x="597625" y="692908"/>
                </a:lnTo>
                <a:close/>
              </a:path>
            </a:pathLst>
          </a:custGeom>
          <a:solidFill>
            <a:srgbClr val="000000"/>
          </a:solidFill>
        </p:spPr>
        <p:txBody>
          <a:bodyPr wrap="square" lIns="0" tIns="0" rIns="0" bIns="0" rtlCol="0"/>
          <a:lstStyle/>
          <a:p>
            <a:endParaRPr sz="1200" dirty="0"/>
          </a:p>
        </p:txBody>
      </p:sp>
      <p:sp>
        <p:nvSpPr>
          <p:cNvPr id="44" name="object 44"/>
          <p:cNvSpPr/>
          <p:nvPr/>
        </p:nvSpPr>
        <p:spPr>
          <a:xfrm>
            <a:off x="384568" y="1812843"/>
            <a:ext cx="680720" cy="138113"/>
          </a:xfrm>
          <a:custGeom>
            <a:avLst/>
            <a:gdLst/>
            <a:ahLst/>
            <a:cxnLst/>
            <a:rect l="l" t="t" r="r" b="b"/>
            <a:pathLst>
              <a:path w="1361439" h="276225">
                <a:moveTo>
                  <a:pt x="1361056" y="275764"/>
                </a:moveTo>
                <a:lnTo>
                  <a:pt x="0" y="275764"/>
                </a:lnTo>
                <a:lnTo>
                  <a:pt x="0" y="221385"/>
                </a:lnTo>
                <a:lnTo>
                  <a:pt x="6445" y="168258"/>
                </a:lnTo>
                <a:lnTo>
                  <a:pt x="24749" y="119747"/>
                </a:lnTo>
                <a:lnTo>
                  <a:pt x="53363" y="77404"/>
                </a:lnTo>
                <a:lnTo>
                  <a:pt x="90737" y="42780"/>
                </a:lnTo>
                <a:lnTo>
                  <a:pt x="135323" y="17429"/>
                </a:lnTo>
                <a:lnTo>
                  <a:pt x="185571" y="2903"/>
                </a:lnTo>
                <a:lnTo>
                  <a:pt x="221450" y="0"/>
                </a:lnTo>
                <a:lnTo>
                  <a:pt x="1139527" y="0"/>
                </a:lnTo>
                <a:lnTo>
                  <a:pt x="1192713" y="6447"/>
                </a:lnTo>
                <a:lnTo>
                  <a:pt x="1241265" y="24754"/>
                </a:lnTo>
                <a:lnTo>
                  <a:pt x="221450" y="40555"/>
                </a:lnTo>
                <a:lnTo>
                  <a:pt x="206619" y="41156"/>
                </a:lnTo>
                <a:lnTo>
                  <a:pt x="164277" y="49789"/>
                </a:lnTo>
                <a:lnTo>
                  <a:pt x="126146" y="67684"/>
                </a:lnTo>
                <a:lnTo>
                  <a:pt x="93491" y="93576"/>
                </a:lnTo>
                <a:lnTo>
                  <a:pt x="67575" y="126199"/>
                </a:lnTo>
                <a:lnTo>
                  <a:pt x="49666" y="164287"/>
                </a:lnTo>
                <a:lnTo>
                  <a:pt x="41027" y="206574"/>
                </a:lnTo>
                <a:lnTo>
                  <a:pt x="40426" y="221385"/>
                </a:lnTo>
                <a:lnTo>
                  <a:pt x="40426" y="235286"/>
                </a:lnTo>
                <a:lnTo>
                  <a:pt x="1361056" y="235286"/>
                </a:lnTo>
                <a:lnTo>
                  <a:pt x="1361056" y="275764"/>
                </a:lnTo>
                <a:close/>
              </a:path>
              <a:path w="1361439" h="276225">
                <a:moveTo>
                  <a:pt x="1361056" y="235286"/>
                </a:moveTo>
                <a:lnTo>
                  <a:pt x="1320551" y="235286"/>
                </a:lnTo>
                <a:lnTo>
                  <a:pt x="1320551" y="221385"/>
                </a:lnTo>
                <a:lnTo>
                  <a:pt x="1319951" y="206574"/>
                </a:lnTo>
                <a:lnTo>
                  <a:pt x="1311312" y="164287"/>
                </a:lnTo>
                <a:lnTo>
                  <a:pt x="1293402" y="126199"/>
                </a:lnTo>
                <a:lnTo>
                  <a:pt x="1267487" y="93576"/>
                </a:lnTo>
                <a:lnTo>
                  <a:pt x="1234831" y="67684"/>
                </a:lnTo>
                <a:lnTo>
                  <a:pt x="1196700" y="49789"/>
                </a:lnTo>
                <a:lnTo>
                  <a:pt x="1154358" y="41156"/>
                </a:lnTo>
                <a:lnTo>
                  <a:pt x="1139527" y="40555"/>
                </a:lnTo>
                <a:lnTo>
                  <a:pt x="1267001" y="40555"/>
                </a:lnTo>
                <a:lnTo>
                  <a:pt x="1307679" y="77404"/>
                </a:lnTo>
                <a:lnTo>
                  <a:pt x="1336300" y="119747"/>
                </a:lnTo>
                <a:lnTo>
                  <a:pt x="1354609" y="168258"/>
                </a:lnTo>
                <a:lnTo>
                  <a:pt x="1361056" y="221385"/>
                </a:lnTo>
                <a:lnTo>
                  <a:pt x="1361056" y="235286"/>
                </a:lnTo>
                <a:close/>
              </a:path>
            </a:pathLst>
          </a:custGeom>
          <a:solidFill>
            <a:srgbClr val="000000"/>
          </a:solidFill>
        </p:spPr>
        <p:txBody>
          <a:bodyPr wrap="square" lIns="0" tIns="0" rIns="0" bIns="0" rtlCol="0"/>
          <a:lstStyle/>
          <a:p>
            <a:endParaRPr sz="1200" dirty="0"/>
          </a:p>
        </p:txBody>
      </p:sp>
      <p:sp>
        <p:nvSpPr>
          <p:cNvPr id="45" name="object 45"/>
          <p:cNvSpPr/>
          <p:nvPr/>
        </p:nvSpPr>
        <p:spPr>
          <a:xfrm>
            <a:off x="440727" y="1869007"/>
            <a:ext cx="567690" cy="25718"/>
          </a:xfrm>
          <a:custGeom>
            <a:avLst/>
            <a:gdLst/>
            <a:ahLst/>
            <a:cxnLst/>
            <a:rect l="l" t="t" r="r" b="b"/>
            <a:pathLst>
              <a:path w="1135380" h="51435">
                <a:moveTo>
                  <a:pt x="0" y="51190"/>
                </a:moveTo>
                <a:lnTo>
                  <a:pt x="16493" y="13551"/>
                </a:lnTo>
                <a:lnTo>
                  <a:pt x="1085191" y="0"/>
                </a:lnTo>
                <a:lnTo>
                  <a:pt x="1099482" y="2018"/>
                </a:lnTo>
                <a:lnTo>
                  <a:pt x="1112209" y="7698"/>
                </a:lnTo>
                <a:lnTo>
                  <a:pt x="1122806" y="16474"/>
                </a:lnTo>
                <a:lnTo>
                  <a:pt x="1130705" y="27783"/>
                </a:lnTo>
                <a:lnTo>
                  <a:pt x="1135339" y="41060"/>
                </a:lnTo>
                <a:lnTo>
                  <a:pt x="0" y="51190"/>
                </a:lnTo>
                <a:close/>
              </a:path>
            </a:pathLst>
          </a:custGeom>
          <a:solidFill>
            <a:srgbClr val="F8C1C3"/>
          </a:solidFill>
        </p:spPr>
        <p:txBody>
          <a:bodyPr wrap="square" lIns="0" tIns="0" rIns="0" bIns="0" rtlCol="0"/>
          <a:lstStyle/>
          <a:p>
            <a:endParaRPr sz="1200" dirty="0"/>
          </a:p>
        </p:txBody>
      </p:sp>
      <p:sp>
        <p:nvSpPr>
          <p:cNvPr id="46" name="object 46"/>
          <p:cNvSpPr/>
          <p:nvPr/>
        </p:nvSpPr>
        <p:spPr>
          <a:xfrm>
            <a:off x="712330" y="1562325"/>
            <a:ext cx="20320" cy="155893"/>
          </a:xfrm>
          <a:custGeom>
            <a:avLst/>
            <a:gdLst/>
            <a:ahLst/>
            <a:cxnLst/>
            <a:rect l="l" t="t" r="r" b="b"/>
            <a:pathLst>
              <a:path w="40640" h="311785">
                <a:moveTo>
                  <a:pt x="20213" y="311182"/>
                </a:moveTo>
                <a:lnTo>
                  <a:pt x="7241" y="306443"/>
                </a:lnTo>
                <a:lnTo>
                  <a:pt x="338" y="294616"/>
                </a:lnTo>
                <a:lnTo>
                  <a:pt x="0" y="19942"/>
                </a:lnTo>
                <a:lnTo>
                  <a:pt x="4760" y="6875"/>
                </a:lnTo>
                <a:lnTo>
                  <a:pt x="16543" y="0"/>
                </a:lnTo>
                <a:lnTo>
                  <a:pt x="31473" y="3665"/>
                </a:lnTo>
                <a:lnTo>
                  <a:pt x="39481" y="13623"/>
                </a:lnTo>
                <a:lnTo>
                  <a:pt x="40504" y="290904"/>
                </a:lnTo>
                <a:lnTo>
                  <a:pt x="35779" y="303944"/>
                </a:lnTo>
                <a:lnTo>
                  <a:pt x="23981" y="310837"/>
                </a:lnTo>
                <a:lnTo>
                  <a:pt x="20213" y="311182"/>
                </a:lnTo>
                <a:close/>
              </a:path>
            </a:pathLst>
          </a:custGeom>
          <a:solidFill>
            <a:srgbClr val="000000"/>
          </a:solidFill>
        </p:spPr>
        <p:txBody>
          <a:bodyPr wrap="square" lIns="0" tIns="0" rIns="0" bIns="0" rtlCol="0"/>
          <a:lstStyle/>
          <a:p>
            <a:endParaRPr sz="1200" dirty="0"/>
          </a:p>
        </p:txBody>
      </p:sp>
      <p:sp>
        <p:nvSpPr>
          <p:cNvPr id="47" name="object 47"/>
          <p:cNvSpPr/>
          <p:nvPr/>
        </p:nvSpPr>
        <p:spPr>
          <a:xfrm>
            <a:off x="805924" y="1622089"/>
            <a:ext cx="115888" cy="116205"/>
          </a:xfrm>
          <a:custGeom>
            <a:avLst/>
            <a:gdLst/>
            <a:ahLst/>
            <a:cxnLst/>
            <a:rect l="l" t="t" r="r" b="b"/>
            <a:pathLst>
              <a:path w="231775" h="232410">
                <a:moveTo>
                  <a:pt x="25224" y="231905"/>
                </a:moveTo>
                <a:lnTo>
                  <a:pt x="14797" y="231905"/>
                </a:lnTo>
                <a:lnTo>
                  <a:pt x="9641" y="229922"/>
                </a:lnTo>
                <a:lnTo>
                  <a:pt x="5692" y="225975"/>
                </a:lnTo>
                <a:lnTo>
                  <a:pt x="0" y="215097"/>
                </a:lnTo>
                <a:lnTo>
                  <a:pt x="1507" y="203288"/>
                </a:lnTo>
                <a:lnTo>
                  <a:pt x="197416" y="5660"/>
                </a:lnTo>
                <a:lnTo>
                  <a:pt x="208263" y="0"/>
                </a:lnTo>
                <a:lnTo>
                  <a:pt x="220114" y="1491"/>
                </a:lnTo>
                <a:lnTo>
                  <a:pt x="229438" y="13202"/>
                </a:lnTo>
                <a:lnTo>
                  <a:pt x="231291" y="24241"/>
                </a:lnTo>
                <a:lnTo>
                  <a:pt x="226864" y="33469"/>
                </a:lnTo>
                <a:lnTo>
                  <a:pt x="34253" y="225975"/>
                </a:lnTo>
                <a:lnTo>
                  <a:pt x="30380" y="229922"/>
                </a:lnTo>
                <a:lnTo>
                  <a:pt x="25224" y="231905"/>
                </a:lnTo>
                <a:close/>
              </a:path>
            </a:pathLst>
          </a:custGeom>
          <a:solidFill>
            <a:srgbClr val="000000"/>
          </a:solidFill>
        </p:spPr>
        <p:txBody>
          <a:bodyPr wrap="square" lIns="0" tIns="0" rIns="0" bIns="0" rtlCol="0"/>
          <a:lstStyle/>
          <a:p>
            <a:endParaRPr sz="1200" dirty="0"/>
          </a:p>
        </p:txBody>
      </p:sp>
      <p:sp>
        <p:nvSpPr>
          <p:cNvPr id="48" name="object 48"/>
          <p:cNvSpPr/>
          <p:nvPr/>
        </p:nvSpPr>
        <p:spPr>
          <a:xfrm>
            <a:off x="527823" y="1622319"/>
            <a:ext cx="116205" cy="115888"/>
          </a:xfrm>
          <a:custGeom>
            <a:avLst/>
            <a:gdLst/>
            <a:ahLst/>
            <a:cxnLst/>
            <a:rect l="l" t="t" r="r" b="b"/>
            <a:pathLst>
              <a:path w="232409" h="231775">
                <a:moveTo>
                  <a:pt x="217032" y="231444"/>
                </a:moveTo>
                <a:lnTo>
                  <a:pt x="206605" y="231444"/>
                </a:lnTo>
                <a:lnTo>
                  <a:pt x="201449" y="229461"/>
                </a:lnTo>
                <a:lnTo>
                  <a:pt x="5678" y="33836"/>
                </a:lnTo>
                <a:lnTo>
                  <a:pt x="0" y="23012"/>
                </a:lnTo>
                <a:lnTo>
                  <a:pt x="1504" y="11179"/>
                </a:lnTo>
                <a:lnTo>
                  <a:pt x="13229" y="1854"/>
                </a:lnTo>
                <a:lnTo>
                  <a:pt x="24280" y="0"/>
                </a:lnTo>
                <a:lnTo>
                  <a:pt x="33516" y="4353"/>
                </a:lnTo>
                <a:lnTo>
                  <a:pt x="226137" y="196818"/>
                </a:lnTo>
                <a:lnTo>
                  <a:pt x="231830" y="207640"/>
                </a:lnTo>
                <a:lnTo>
                  <a:pt x="230323" y="219464"/>
                </a:lnTo>
                <a:lnTo>
                  <a:pt x="222188" y="229461"/>
                </a:lnTo>
                <a:lnTo>
                  <a:pt x="217032" y="231444"/>
                </a:lnTo>
                <a:close/>
              </a:path>
            </a:pathLst>
          </a:custGeom>
          <a:solidFill>
            <a:srgbClr val="000000"/>
          </a:solidFill>
        </p:spPr>
        <p:txBody>
          <a:bodyPr wrap="square" lIns="0" tIns="0" rIns="0" bIns="0" rtlCol="0"/>
          <a:lstStyle/>
          <a:p>
            <a:endParaRPr sz="1200" dirty="0"/>
          </a:p>
        </p:txBody>
      </p:sp>
      <p:sp>
        <p:nvSpPr>
          <p:cNvPr id="51" name="object 51"/>
          <p:cNvSpPr txBox="1"/>
          <p:nvPr/>
        </p:nvSpPr>
        <p:spPr>
          <a:xfrm>
            <a:off x="1597375" y="786301"/>
            <a:ext cx="6699746" cy="677108"/>
          </a:xfrm>
          <a:prstGeom prst="rect">
            <a:avLst/>
          </a:prstGeom>
        </p:spPr>
        <p:txBody>
          <a:bodyPr vert="horz" wrap="square" lIns="0" tIns="0" rIns="0" bIns="0" rtlCol="0">
            <a:spAutoFit/>
          </a:bodyPr>
          <a:lstStyle/>
          <a:p>
            <a:pPr marL="6350"/>
            <a:r>
              <a:rPr lang="fr-BE" sz="4400" spc="-355" dirty="0">
                <a:solidFill>
                  <a:srgbClr val="F79141"/>
                </a:solidFill>
                <a:latin typeface="Arial"/>
                <a:cs typeface="Arial"/>
              </a:rPr>
              <a:t>ENQUÊTES</a:t>
            </a:r>
            <a:endParaRPr sz="4400" dirty="0">
              <a:latin typeface="Arial"/>
              <a:cs typeface="Arial"/>
            </a:endParaRPr>
          </a:p>
        </p:txBody>
      </p:sp>
      <p:sp>
        <p:nvSpPr>
          <p:cNvPr id="53" name="Espace réservé du contenu 58">
            <a:extLst>
              <a:ext uri="{FF2B5EF4-FFF2-40B4-BE49-F238E27FC236}">
                <a16:creationId xmlns:a16="http://schemas.microsoft.com/office/drawing/2014/main" id="{5081668C-8C23-498B-BF9A-03239177B428}"/>
              </a:ext>
            </a:extLst>
          </p:cNvPr>
          <p:cNvSpPr txBox="1">
            <a:spLocks/>
          </p:cNvSpPr>
          <p:nvPr/>
        </p:nvSpPr>
        <p:spPr bwMode="auto">
          <a:xfrm>
            <a:off x="437814" y="2492896"/>
            <a:ext cx="8062749" cy="392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8CADAE"/>
              </a:buClr>
              <a:buFont typeface="Arial" charset="0"/>
              <a:buChar char="•"/>
              <a:defRPr sz="18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8C7B70"/>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8FB08C"/>
              </a:buClr>
              <a:buFont typeface="Arial" charset="0"/>
              <a:buChar char="•"/>
              <a:defRPr sz="16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fr-BE" sz="3200" dirty="0"/>
              <a:t>Violations graves </a:t>
            </a:r>
            <a:r>
              <a:rPr lang="fr-BE" sz="3200" u="sng" dirty="0">
                <a:solidFill>
                  <a:srgbClr val="FF0000"/>
                </a:solidFill>
              </a:rPr>
              <a:t>ou</a:t>
            </a:r>
            <a:r>
              <a:rPr lang="fr-BE" sz="3200" dirty="0"/>
              <a:t> systématiques</a:t>
            </a:r>
          </a:p>
          <a:p>
            <a:r>
              <a:rPr lang="fr-BE" sz="3200" dirty="0"/>
              <a:t>Durée</a:t>
            </a:r>
          </a:p>
          <a:p>
            <a:r>
              <a:rPr lang="fr-BE" sz="3200" dirty="0"/>
              <a:t>Méconnaissance par les Etats</a:t>
            </a:r>
          </a:p>
          <a:p>
            <a:r>
              <a:rPr lang="fr-BE" sz="3200" dirty="0"/>
              <a:t>Procédure confidentielle</a:t>
            </a:r>
          </a:p>
          <a:p>
            <a:r>
              <a:rPr lang="fr-BE" sz="3200" dirty="0"/>
              <a:t>Nombre d’enquête par an!</a:t>
            </a:r>
          </a:p>
          <a:p>
            <a:r>
              <a:rPr lang="fr-BE" sz="3200" dirty="0"/>
              <a:t>Peu de soutien du système des NU</a:t>
            </a:r>
          </a:p>
          <a:p>
            <a:r>
              <a:rPr lang="fr-BE" sz="3200" dirty="0"/>
              <a:t>Visite dans le pays dépend … de l’Etat</a:t>
            </a:r>
          </a:p>
          <a:p>
            <a:endParaRPr lang="fr-BE" sz="3200" dirty="0"/>
          </a:p>
        </p:txBody>
      </p:sp>
      <p:sp>
        <p:nvSpPr>
          <p:cNvPr id="50" name="Espace réservé du pied de page 49">
            <a:extLst>
              <a:ext uri="{FF2B5EF4-FFF2-40B4-BE49-F238E27FC236}">
                <a16:creationId xmlns:a16="http://schemas.microsoft.com/office/drawing/2014/main" id="{E59CCA77-43E0-4F56-8BAF-F70DE4BD764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52" name="Espace réservé du numéro de diapositive 51">
            <a:extLst>
              <a:ext uri="{FF2B5EF4-FFF2-40B4-BE49-F238E27FC236}">
                <a16:creationId xmlns:a16="http://schemas.microsoft.com/office/drawing/2014/main" id="{531D3A7B-58A5-4684-9E4C-163A1B009BA8}"/>
              </a:ext>
            </a:extLst>
          </p:cNvPr>
          <p:cNvSpPr>
            <a:spLocks noGrp="1"/>
          </p:cNvSpPr>
          <p:nvPr>
            <p:ph type="sldNum" sz="quarter" idx="10"/>
          </p:nvPr>
        </p:nvSpPr>
        <p:spPr/>
        <p:txBody>
          <a:bodyPr/>
          <a:lstStyle/>
          <a:p>
            <a:pPr>
              <a:defRPr/>
            </a:pPr>
            <a:fld id="{38DD9252-4AAC-9649-9165-1B3FE9BDE0FE}" type="slidenum">
              <a:rPr lang="fr-FR" smtClean="0"/>
              <a:pPr>
                <a:defRPr/>
              </a:pPr>
              <a:t>37</a:t>
            </a:fld>
            <a:endParaRPr lang="fr-FR"/>
          </a:p>
        </p:txBody>
      </p:sp>
    </p:spTree>
    <p:extLst>
      <p:ext uri="{BB962C8B-B14F-4D97-AF65-F5344CB8AC3E}">
        <p14:creationId xmlns:p14="http://schemas.microsoft.com/office/powerpoint/2010/main" val="2785282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70"/>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70"/>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4"/>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8"/>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9"/>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6"/>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7"/>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6"/>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3"/>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92"/>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6"/>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31"/>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9"/>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901"/>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30"/>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91"/>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600"/>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4"/>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7"/>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62"/>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12"/>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30"/>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6"/>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6"/>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7"/>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5"/>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8"/>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8"/>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82"/>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66" name="object 66"/>
          <p:cNvSpPr txBox="1"/>
          <p:nvPr/>
        </p:nvSpPr>
        <p:spPr>
          <a:xfrm>
            <a:off x="4663723" y="2663626"/>
            <a:ext cx="3628135" cy="3877985"/>
          </a:xfrm>
          <a:prstGeom prst="rect">
            <a:avLst/>
          </a:prstGeom>
        </p:spPr>
        <p:txBody>
          <a:bodyPr vert="horz" wrap="square" lIns="0" tIns="0" rIns="0" bIns="0" rtlCol="0">
            <a:spAutoFit/>
          </a:bodyPr>
          <a:lstStyle/>
          <a:p>
            <a:pPr marR="2540">
              <a:spcBef>
                <a:spcPts val="300"/>
              </a:spcBef>
            </a:pPr>
            <a:r>
              <a:rPr lang="fr-BE" sz="2800" spc="200" dirty="0">
                <a:latin typeface="Arial"/>
                <a:cs typeface="Arial"/>
              </a:rPr>
              <a:t>Que peut-on faire pour améliorer le travail du Comité, améliorer l’utilisation des décisions, les rapports, les outils, etc. émis par le Comité ?</a:t>
            </a:r>
            <a:endParaRPr sz="2800" dirty="0">
              <a:latin typeface="Arial"/>
              <a:cs typeface="Arial"/>
            </a:endParaRPr>
          </a:p>
        </p:txBody>
      </p:sp>
      <p:sp>
        <p:nvSpPr>
          <p:cNvPr id="67" name="object 67"/>
          <p:cNvSpPr txBox="1">
            <a:spLocks noGrp="1"/>
          </p:cNvSpPr>
          <p:nvPr>
            <p:ph type="title"/>
          </p:nvPr>
        </p:nvSpPr>
        <p:spPr>
          <a:xfrm>
            <a:off x="457200" y="1061916"/>
            <a:ext cx="8229600" cy="859876"/>
          </a:xfrm>
          <a:prstGeom prst="rect">
            <a:avLst/>
          </a:prstGeom>
        </p:spPr>
        <p:txBody>
          <a:bodyPr vert="horz" wrap="square" lIns="0" tIns="150520" rIns="0" bIns="0" rtlCol="0" anchor="ctr">
            <a:spAutoFit/>
          </a:bodyPr>
          <a:lstStyle/>
          <a:p>
            <a:pPr marL="1440000"/>
            <a:r>
              <a:rPr lang="fr-BE" spc="-38" dirty="0"/>
              <a:t>Discussion</a:t>
            </a:r>
            <a:endParaRPr spc="110" dirty="0"/>
          </a:p>
        </p:txBody>
      </p:sp>
      <p:pic>
        <p:nvPicPr>
          <p:cNvPr id="68" name="Image 67" descr="diagra 6.png"/>
          <p:cNvPicPr>
            <a:picLocks noChangeAspect="1"/>
          </p:cNvPicPr>
          <p:nvPr/>
        </p:nvPicPr>
        <p:blipFill>
          <a:blip r:embed="rId4" cstate="print"/>
          <a:stretch>
            <a:fillRect/>
          </a:stretch>
        </p:blipFill>
        <p:spPr>
          <a:xfrm>
            <a:off x="342900" y="2743200"/>
            <a:ext cx="4086057" cy="2970000"/>
          </a:xfrm>
          <a:prstGeom prst="rect">
            <a:avLst/>
          </a:prstGeom>
        </p:spPr>
      </p:pic>
      <p:sp>
        <p:nvSpPr>
          <p:cNvPr id="38" name="Espace réservé du pied de page 37">
            <a:extLst>
              <a:ext uri="{FF2B5EF4-FFF2-40B4-BE49-F238E27FC236}">
                <a16:creationId xmlns:a16="http://schemas.microsoft.com/office/drawing/2014/main" id="{369B7B3B-13D4-4A57-AD07-FC9381F418CE}"/>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9" name="Espace réservé du numéro de diapositive 68">
            <a:extLst>
              <a:ext uri="{FF2B5EF4-FFF2-40B4-BE49-F238E27FC236}">
                <a16:creationId xmlns:a16="http://schemas.microsoft.com/office/drawing/2014/main" id="{A07FDA85-7988-4A01-817F-17916504B71E}"/>
              </a:ext>
            </a:extLst>
          </p:cNvPr>
          <p:cNvSpPr>
            <a:spLocks noGrp="1"/>
          </p:cNvSpPr>
          <p:nvPr>
            <p:ph type="sldNum" sz="quarter" idx="10"/>
          </p:nvPr>
        </p:nvSpPr>
        <p:spPr/>
        <p:txBody>
          <a:bodyPr/>
          <a:lstStyle/>
          <a:p>
            <a:pPr>
              <a:defRPr/>
            </a:pPr>
            <a:fld id="{849D2EA8-FBFE-E642-9AF6-F5E055BC8A8B}" type="slidenum">
              <a:rPr lang="fr-FR" smtClean="0"/>
              <a:pPr>
                <a:defRPr/>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540602" y="2710341"/>
            <a:ext cx="8229600" cy="2183312"/>
          </a:xfrm>
          <a:prstGeom prst="rect">
            <a:avLst/>
          </a:prstGeom>
        </p:spPr>
        <p:txBody>
          <a:bodyPr vert="horz" wrap="square" lIns="0" tIns="150517" rIns="0" bIns="0" rtlCol="0" anchor="ctr">
            <a:spAutoFit/>
          </a:bodyPr>
          <a:lstStyle/>
          <a:p>
            <a:pPr marL="1483678"/>
            <a:r>
              <a:rPr lang="fr-BE" sz="4400" spc="102" dirty="0">
                <a:solidFill>
                  <a:schemeClr val="accent6">
                    <a:lumMod val="75000"/>
                  </a:schemeClr>
                </a:solidFill>
              </a:rPr>
              <a:t>Un regard critique sur le système de contrôle des droits humains</a:t>
            </a:r>
            <a:endParaRPr sz="4400" dirty="0"/>
          </a:p>
        </p:txBody>
      </p:sp>
      <p:sp>
        <p:nvSpPr>
          <p:cNvPr id="66" name="Espace réservé du pied de page 65">
            <a:extLst>
              <a:ext uri="{FF2B5EF4-FFF2-40B4-BE49-F238E27FC236}">
                <a16:creationId xmlns:a16="http://schemas.microsoft.com/office/drawing/2014/main" id="{4D9FEFB5-A7DD-4D63-96B0-942A70BED1C8}"/>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7" name="Espace réservé du numéro de diapositive 66">
            <a:extLst>
              <a:ext uri="{FF2B5EF4-FFF2-40B4-BE49-F238E27FC236}">
                <a16:creationId xmlns:a16="http://schemas.microsoft.com/office/drawing/2014/main" id="{C11D081B-089A-4C88-BD54-7C3384FDC7A6}"/>
              </a:ext>
            </a:extLst>
          </p:cNvPr>
          <p:cNvSpPr>
            <a:spLocks noGrp="1"/>
          </p:cNvSpPr>
          <p:nvPr>
            <p:ph type="sldNum" sz="quarter" idx="10"/>
          </p:nvPr>
        </p:nvSpPr>
        <p:spPr/>
        <p:txBody>
          <a:bodyPr/>
          <a:lstStyle/>
          <a:p>
            <a:pPr>
              <a:defRPr/>
            </a:pPr>
            <a:fld id="{849D2EA8-FBFE-E642-9AF6-F5E055BC8A8B}" type="slidenum">
              <a:rPr lang="fr-FR" smtClean="0"/>
              <a:pPr>
                <a:defRPr/>
              </a:pPr>
              <a:t>39</a:t>
            </a:fld>
            <a:endParaRPr lang="fr-FR"/>
          </a:p>
        </p:txBody>
      </p:sp>
    </p:spTree>
    <p:extLst>
      <p:ext uri="{BB962C8B-B14F-4D97-AF65-F5344CB8AC3E}">
        <p14:creationId xmlns:p14="http://schemas.microsoft.com/office/powerpoint/2010/main" val="86456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8" y="2650035"/>
            <a:ext cx="7872952" cy="3447098"/>
          </a:xfrm>
          <a:prstGeom prst="rect">
            <a:avLst/>
          </a:prstGeom>
        </p:spPr>
        <p:txBody>
          <a:bodyPr vert="horz" wrap="square" lIns="0" tIns="0" rIns="0" bIns="0" rtlCol="0">
            <a:spAutoFit/>
          </a:bodyPr>
          <a:lstStyle/>
          <a:p>
            <a:r>
              <a:rPr lang="en-US" sz="3200" b="1" dirty="0"/>
              <a:t>“Save the Children is often told that its aims are impossible – that there has always been child suffering and there always will be. We know. It’s impossible only if we make it so. It’s impossible only if we refuse to attempt it.”</a:t>
            </a:r>
          </a:p>
          <a:p>
            <a:r>
              <a:rPr lang="en-US" sz="3200" dirty="0"/>
              <a:t>— </a:t>
            </a:r>
            <a:r>
              <a:rPr lang="en-US" sz="3200" dirty="0" err="1">
                <a:hlinkClick r:id="rId3"/>
              </a:rPr>
              <a:t>Eglantyne</a:t>
            </a:r>
            <a:r>
              <a:rPr lang="en-US" sz="3200" dirty="0">
                <a:hlinkClick r:id="rId3"/>
              </a:rPr>
              <a:t> </a:t>
            </a:r>
            <a:r>
              <a:rPr lang="en-US" sz="3200" dirty="0" err="1">
                <a:hlinkClick r:id="rId3"/>
              </a:rPr>
              <a:t>Jebb</a:t>
            </a:r>
            <a:endParaRPr lang="en-US" sz="3200" dirty="0"/>
          </a:p>
        </p:txBody>
      </p:sp>
      <p:sp>
        <p:nvSpPr>
          <p:cNvPr id="39" name="Espace réservé du pied de page 38">
            <a:extLst>
              <a:ext uri="{FF2B5EF4-FFF2-40B4-BE49-F238E27FC236}">
                <a16:creationId xmlns:a16="http://schemas.microsoft.com/office/drawing/2014/main" id="{43931DA2-E64B-4D03-8467-8F7A4248168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533CB8C0-933B-40A8-A574-3642616D45E8}"/>
              </a:ext>
            </a:extLst>
          </p:cNvPr>
          <p:cNvSpPr>
            <a:spLocks noGrp="1"/>
          </p:cNvSpPr>
          <p:nvPr>
            <p:ph type="sldNum" sz="quarter" idx="10"/>
          </p:nvPr>
        </p:nvSpPr>
        <p:spPr/>
        <p:txBody>
          <a:bodyPr/>
          <a:lstStyle/>
          <a:p>
            <a:pPr>
              <a:defRPr/>
            </a:pPr>
            <a:fld id="{849D2EA8-FBFE-E642-9AF6-F5E055BC8A8B}" type="slidenum">
              <a:rPr lang="fr-FR" smtClean="0"/>
              <a:pPr>
                <a:defRPr/>
              </a:pPr>
              <a:t>4</a:t>
            </a:fld>
            <a:endParaRPr lang="fr-FR"/>
          </a:p>
        </p:txBody>
      </p:sp>
    </p:spTree>
    <p:extLst>
      <p:ext uri="{BB962C8B-B14F-4D97-AF65-F5344CB8AC3E}">
        <p14:creationId xmlns:p14="http://schemas.microsoft.com/office/powerpoint/2010/main" val="121122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621044" y="2248653"/>
            <a:ext cx="7369718" cy="3845306"/>
          </a:xfrm>
          <a:prstGeom prst="rect">
            <a:avLst/>
          </a:prstGeom>
        </p:spPr>
        <p:txBody>
          <a:bodyPr vert="horz" wrap="square" lIns="0" tIns="150517" rIns="0" bIns="0" rtlCol="0" anchor="ctr">
            <a:spAutoFit/>
          </a:bodyPr>
          <a:lstStyle/>
          <a:p>
            <a:pPr marL="1826578" indent="-342900">
              <a:buFont typeface="Arial" panose="020B0604020202020204" pitchFamily="34" charset="0"/>
              <a:buChar char="•"/>
            </a:pPr>
            <a:r>
              <a:rPr lang="fr-BE" sz="2400" spc="102" dirty="0">
                <a:solidFill>
                  <a:schemeClr val="accent6">
                    <a:lumMod val="75000"/>
                  </a:schemeClr>
                </a:solidFill>
              </a:rPr>
              <a:t>Fatigue du système de rapportage</a:t>
            </a:r>
            <a:br>
              <a:rPr lang="fr-BE" sz="2400" spc="102" dirty="0">
                <a:solidFill>
                  <a:schemeClr val="accent6">
                    <a:lumMod val="75000"/>
                  </a:schemeClr>
                </a:solidFill>
              </a:rPr>
            </a:br>
            <a:r>
              <a:rPr lang="fr-BE" sz="2400" spc="102" dirty="0">
                <a:solidFill>
                  <a:schemeClr val="accent6">
                    <a:lumMod val="75000"/>
                  </a:schemeClr>
                </a:solidFill>
              </a:rPr>
              <a:t>Manque de données d’évaluation (indicateurs, statistiques,…)</a:t>
            </a:r>
            <a:br>
              <a:rPr lang="fr-BE" sz="2400" spc="102" dirty="0">
                <a:solidFill>
                  <a:schemeClr val="accent6">
                    <a:lumMod val="75000"/>
                  </a:schemeClr>
                </a:solidFill>
              </a:rPr>
            </a:br>
            <a:r>
              <a:rPr lang="fr-BE" sz="2400" spc="102" dirty="0">
                <a:solidFill>
                  <a:schemeClr val="accent6">
                    <a:lumMod val="75000"/>
                  </a:schemeClr>
                </a:solidFill>
              </a:rPr>
              <a:t>Faible volonté politique</a:t>
            </a:r>
            <a:br>
              <a:rPr lang="fr-BE" sz="2400" spc="102" dirty="0">
                <a:solidFill>
                  <a:schemeClr val="accent6">
                    <a:lumMod val="75000"/>
                  </a:schemeClr>
                </a:solidFill>
              </a:rPr>
            </a:br>
            <a:r>
              <a:rPr lang="fr-BE" sz="2400" spc="102" dirty="0">
                <a:solidFill>
                  <a:schemeClr val="accent6">
                    <a:lumMod val="75000"/>
                  </a:schemeClr>
                </a:solidFill>
              </a:rPr>
              <a:t>Difficulté de mettre en œuvre les recommandations</a:t>
            </a:r>
            <a:br>
              <a:rPr lang="fr-BE" sz="2400" spc="102" dirty="0">
                <a:solidFill>
                  <a:schemeClr val="accent6">
                    <a:lumMod val="75000"/>
                  </a:schemeClr>
                </a:solidFill>
              </a:rPr>
            </a:br>
            <a:r>
              <a:rPr lang="fr-BE" sz="2400" spc="102" dirty="0">
                <a:solidFill>
                  <a:schemeClr val="accent6">
                    <a:lumMod val="75000"/>
                  </a:schemeClr>
                </a:solidFill>
              </a:rPr>
              <a:t>Critiques de plus en plus ouvertes du système des droits humains</a:t>
            </a:r>
            <a:br>
              <a:rPr lang="fr-BE" sz="2400" spc="102" dirty="0">
                <a:solidFill>
                  <a:schemeClr val="accent6">
                    <a:lumMod val="75000"/>
                  </a:schemeClr>
                </a:solidFill>
              </a:rPr>
            </a:br>
            <a:r>
              <a:rPr lang="fr-BE" sz="2400" spc="102" dirty="0">
                <a:solidFill>
                  <a:schemeClr val="accent6">
                    <a:lumMod val="75000"/>
                  </a:schemeClr>
                </a:solidFill>
              </a:rPr>
              <a:t>Refus de plus en plus marqué d’investir dans ce système</a:t>
            </a:r>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08082"/>
            <a:ext cx="8229600" cy="767543"/>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4000" dirty="0"/>
              <a:t>Du point de vue des Etats</a:t>
            </a:r>
            <a:endParaRPr lang="fr-BE" sz="3950" spc="110" dirty="0"/>
          </a:p>
        </p:txBody>
      </p:sp>
      <p:sp>
        <p:nvSpPr>
          <p:cNvPr id="67" name="Espace réservé du pied de page 66">
            <a:extLst>
              <a:ext uri="{FF2B5EF4-FFF2-40B4-BE49-F238E27FC236}">
                <a16:creationId xmlns:a16="http://schemas.microsoft.com/office/drawing/2014/main" id="{4930F628-B38A-413E-8ECA-263045709680}"/>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D63EF4E6-0352-4578-9852-244AC3818B35}"/>
              </a:ext>
            </a:extLst>
          </p:cNvPr>
          <p:cNvSpPr>
            <a:spLocks noGrp="1"/>
          </p:cNvSpPr>
          <p:nvPr>
            <p:ph type="sldNum" sz="quarter" idx="10"/>
          </p:nvPr>
        </p:nvSpPr>
        <p:spPr/>
        <p:txBody>
          <a:bodyPr/>
          <a:lstStyle/>
          <a:p>
            <a:pPr>
              <a:defRPr/>
            </a:pPr>
            <a:fld id="{849D2EA8-FBFE-E642-9AF6-F5E055BC8A8B}" type="slidenum">
              <a:rPr lang="fr-FR" smtClean="0"/>
              <a:pPr>
                <a:defRPr/>
              </a:pPr>
              <a:t>40</a:t>
            </a:fld>
            <a:endParaRPr lang="fr-FR"/>
          </a:p>
        </p:txBody>
      </p:sp>
    </p:spTree>
    <p:extLst>
      <p:ext uri="{BB962C8B-B14F-4D97-AF65-F5344CB8AC3E}">
        <p14:creationId xmlns:p14="http://schemas.microsoft.com/office/powerpoint/2010/main" val="126610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540602" y="2433343"/>
            <a:ext cx="7623938" cy="2737310"/>
          </a:xfrm>
          <a:prstGeom prst="rect">
            <a:avLst/>
          </a:prstGeom>
        </p:spPr>
        <p:txBody>
          <a:bodyPr vert="horz" wrap="square" lIns="0" tIns="150517" rIns="0" bIns="0" rtlCol="0" anchor="ctr">
            <a:spAutoFit/>
          </a:bodyPr>
          <a:lstStyle/>
          <a:p>
            <a:pPr marL="1826578" indent="-342900">
              <a:buFont typeface="Arial" panose="020B0604020202020204" pitchFamily="34" charset="0"/>
              <a:buChar char="•"/>
            </a:pPr>
            <a:r>
              <a:rPr lang="fr-BE" sz="2400" spc="102" dirty="0">
                <a:solidFill>
                  <a:schemeClr val="accent6">
                    <a:lumMod val="75000"/>
                  </a:schemeClr>
                </a:solidFill>
              </a:rPr>
              <a:t>Engorgement du système</a:t>
            </a:r>
            <a:br>
              <a:rPr lang="fr-BE" sz="2400" spc="102" dirty="0">
                <a:solidFill>
                  <a:schemeClr val="accent6">
                    <a:lumMod val="75000"/>
                  </a:schemeClr>
                </a:solidFill>
              </a:rPr>
            </a:br>
            <a:r>
              <a:rPr lang="fr-BE" sz="2400" spc="102" dirty="0">
                <a:solidFill>
                  <a:schemeClr val="accent6">
                    <a:lumMod val="75000"/>
                  </a:schemeClr>
                </a:solidFill>
              </a:rPr>
              <a:t>Complexité du système</a:t>
            </a:r>
            <a:br>
              <a:rPr lang="fr-BE" sz="2400" spc="102" dirty="0">
                <a:solidFill>
                  <a:schemeClr val="accent6">
                    <a:lumMod val="75000"/>
                  </a:schemeClr>
                </a:solidFill>
              </a:rPr>
            </a:br>
            <a:r>
              <a:rPr lang="fr-BE" sz="2400" spc="102" dirty="0">
                <a:solidFill>
                  <a:schemeClr val="accent6">
                    <a:lumMod val="75000"/>
                  </a:schemeClr>
                </a:solidFill>
              </a:rPr>
              <a:t>Lourdeur administrative</a:t>
            </a:r>
            <a:br>
              <a:rPr lang="fr-BE" sz="2400" spc="102" dirty="0">
                <a:solidFill>
                  <a:schemeClr val="accent6">
                    <a:lumMod val="75000"/>
                  </a:schemeClr>
                </a:solidFill>
              </a:rPr>
            </a:br>
            <a:r>
              <a:rPr lang="fr-BE" sz="2400" spc="102" dirty="0">
                <a:solidFill>
                  <a:schemeClr val="accent6">
                    <a:lumMod val="75000"/>
                  </a:schemeClr>
                </a:solidFill>
              </a:rPr>
              <a:t>Coût de plus en plus important des mécanismes</a:t>
            </a:r>
            <a:br>
              <a:rPr lang="fr-BE" sz="2400" spc="102" dirty="0">
                <a:solidFill>
                  <a:schemeClr val="accent6">
                    <a:lumMod val="75000"/>
                  </a:schemeClr>
                </a:solidFill>
              </a:rPr>
            </a:br>
            <a:r>
              <a:rPr lang="fr-BE" sz="2400" spc="102" dirty="0">
                <a:solidFill>
                  <a:schemeClr val="accent6">
                    <a:lumMod val="75000"/>
                  </a:schemeClr>
                </a:solidFill>
              </a:rPr>
              <a:t>Critiques des Etats</a:t>
            </a:r>
            <a:br>
              <a:rPr lang="fr-BE" sz="2400" spc="102" dirty="0">
                <a:solidFill>
                  <a:schemeClr val="accent6">
                    <a:lumMod val="75000"/>
                  </a:schemeClr>
                </a:solidFill>
              </a:rPr>
            </a:br>
            <a:r>
              <a:rPr lang="fr-BE" sz="2400" spc="102" dirty="0">
                <a:solidFill>
                  <a:schemeClr val="accent6">
                    <a:lumMod val="75000"/>
                  </a:schemeClr>
                </a:solidFill>
              </a:rPr>
              <a:t>Financement de l’ensemble du système</a:t>
            </a:r>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Du point de vue des Nations Unies</a:t>
            </a:r>
            <a:endParaRPr lang="fr-BE" sz="3600" spc="110" dirty="0"/>
          </a:p>
        </p:txBody>
      </p:sp>
      <p:sp>
        <p:nvSpPr>
          <p:cNvPr id="67" name="Espace réservé du pied de page 66">
            <a:extLst>
              <a:ext uri="{FF2B5EF4-FFF2-40B4-BE49-F238E27FC236}">
                <a16:creationId xmlns:a16="http://schemas.microsoft.com/office/drawing/2014/main" id="{57FF7B6F-4DC5-43DB-81F0-048D37D5F052}"/>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CE8A9D2E-353E-4F97-951B-9663C5E8B657}"/>
              </a:ext>
            </a:extLst>
          </p:cNvPr>
          <p:cNvSpPr>
            <a:spLocks noGrp="1"/>
          </p:cNvSpPr>
          <p:nvPr>
            <p:ph type="sldNum" sz="quarter" idx="10"/>
          </p:nvPr>
        </p:nvSpPr>
        <p:spPr/>
        <p:txBody>
          <a:bodyPr/>
          <a:lstStyle/>
          <a:p>
            <a:pPr>
              <a:defRPr/>
            </a:pPr>
            <a:fld id="{849D2EA8-FBFE-E642-9AF6-F5E055BC8A8B}" type="slidenum">
              <a:rPr lang="fr-FR" smtClean="0"/>
              <a:pPr>
                <a:defRPr/>
              </a:pPr>
              <a:t>41</a:t>
            </a:fld>
            <a:endParaRPr lang="fr-FR"/>
          </a:p>
        </p:txBody>
      </p:sp>
    </p:spTree>
    <p:extLst>
      <p:ext uri="{BB962C8B-B14F-4D97-AF65-F5344CB8AC3E}">
        <p14:creationId xmlns:p14="http://schemas.microsoft.com/office/powerpoint/2010/main" val="1274506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655919" y="2339944"/>
            <a:ext cx="7497036" cy="4029972"/>
          </a:xfrm>
          <a:prstGeom prst="rect">
            <a:avLst/>
          </a:prstGeom>
        </p:spPr>
        <p:txBody>
          <a:bodyPr vert="horz" wrap="square" lIns="0" tIns="150517" rIns="0" bIns="0" rtlCol="0" anchor="ctr">
            <a:spAutoFit/>
          </a:bodyPr>
          <a:lstStyle/>
          <a:p>
            <a:pPr marL="1826578" indent="-342900">
              <a:buFont typeface="Arial" panose="020B0604020202020204" pitchFamily="34" charset="0"/>
              <a:buChar char="•"/>
            </a:pPr>
            <a:r>
              <a:rPr lang="fr-BE" sz="2800" spc="102" dirty="0">
                <a:solidFill>
                  <a:schemeClr val="accent6">
                    <a:lumMod val="75000"/>
                  </a:schemeClr>
                </a:solidFill>
              </a:rPr>
              <a:t>Grande variété des mécanismes (donc, difficulté de faire un choix)</a:t>
            </a:r>
            <a:br>
              <a:rPr lang="fr-BE" sz="2800" spc="102" dirty="0">
                <a:solidFill>
                  <a:schemeClr val="accent6">
                    <a:lumMod val="75000"/>
                  </a:schemeClr>
                </a:solidFill>
              </a:rPr>
            </a:br>
            <a:r>
              <a:rPr lang="fr-BE" sz="2800" spc="102" dirty="0">
                <a:solidFill>
                  <a:schemeClr val="accent6">
                    <a:lumMod val="75000"/>
                  </a:schemeClr>
                </a:solidFill>
              </a:rPr>
              <a:t>Durée des procédures (épuisement des voies de recours internes)</a:t>
            </a:r>
            <a:br>
              <a:rPr lang="fr-BE" sz="2800" spc="102" dirty="0">
                <a:solidFill>
                  <a:schemeClr val="accent6">
                    <a:lumMod val="75000"/>
                  </a:schemeClr>
                </a:solidFill>
              </a:rPr>
            </a:br>
            <a:r>
              <a:rPr lang="fr-BE" sz="2800" spc="102" dirty="0">
                <a:solidFill>
                  <a:schemeClr val="accent6">
                    <a:lumMod val="75000"/>
                  </a:schemeClr>
                </a:solidFill>
              </a:rPr>
              <a:t>L’effectivité des recours</a:t>
            </a:r>
            <a:br>
              <a:rPr lang="fr-BE" sz="2800" spc="102" dirty="0">
                <a:solidFill>
                  <a:schemeClr val="accent6">
                    <a:lumMod val="75000"/>
                  </a:schemeClr>
                </a:solidFill>
              </a:rPr>
            </a:br>
            <a:r>
              <a:rPr lang="fr-BE" sz="2800" spc="102" dirty="0">
                <a:solidFill>
                  <a:schemeClr val="accent6">
                    <a:lumMod val="75000"/>
                  </a:schemeClr>
                </a:solidFill>
              </a:rPr>
              <a:t>Le suivi des décisions</a:t>
            </a:r>
            <a:br>
              <a:rPr lang="fr-BE" sz="2800" spc="102" dirty="0">
                <a:solidFill>
                  <a:schemeClr val="accent6">
                    <a:lumMod val="75000"/>
                  </a:schemeClr>
                </a:solidFill>
              </a:rPr>
            </a:br>
            <a:r>
              <a:rPr lang="fr-BE" sz="2800" spc="102" dirty="0">
                <a:solidFill>
                  <a:schemeClr val="accent6">
                    <a:lumMod val="75000"/>
                  </a:schemeClr>
                </a:solidFill>
              </a:rPr>
              <a:t>Manque de connaissances des droits et mécanismes</a:t>
            </a:r>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Du point du justiciable</a:t>
            </a:r>
            <a:endParaRPr lang="fr-BE" sz="3600" spc="110" dirty="0"/>
          </a:p>
        </p:txBody>
      </p:sp>
      <p:sp>
        <p:nvSpPr>
          <p:cNvPr id="67" name="Espace réservé du pied de page 66">
            <a:extLst>
              <a:ext uri="{FF2B5EF4-FFF2-40B4-BE49-F238E27FC236}">
                <a16:creationId xmlns:a16="http://schemas.microsoft.com/office/drawing/2014/main" id="{E4337145-BED2-400B-9688-533F01AFC355}"/>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9F574ADD-5E7C-4AA5-8B95-326CB4B2844F}"/>
              </a:ext>
            </a:extLst>
          </p:cNvPr>
          <p:cNvSpPr>
            <a:spLocks noGrp="1"/>
          </p:cNvSpPr>
          <p:nvPr>
            <p:ph type="sldNum" sz="quarter" idx="10"/>
          </p:nvPr>
        </p:nvSpPr>
        <p:spPr/>
        <p:txBody>
          <a:bodyPr/>
          <a:lstStyle/>
          <a:p>
            <a:pPr>
              <a:defRPr/>
            </a:pPr>
            <a:fld id="{849D2EA8-FBFE-E642-9AF6-F5E055BC8A8B}" type="slidenum">
              <a:rPr lang="fr-FR" smtClean="0"/>
              <a:pPr>
                <a:defRPr/>
              </a:pPr>
              <a:t>42</a:t>
            </a:fld>
            <a:endParaRPr lang="fr-FR"/>
          </a:p>
        </p:txBody>
      </p:sp>
    </p:spTree>
    <p:extLst>
      <p:ext uri="{BB962C8B-B14F-4D97-AF65-F5344CB8AC3E}">
        <p14:creationId xmlns:p14="http://schemas.microsoft.com/office/powerpoint/2010/main" val="3213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79645" y="2464718"/>
            <a:ext cx="7812213" cy="3106642"/>
          </a:xfrm>
          <a:prstGeom prst="rect">
            <a:avLst/>
          </a:prstGeom>
        </p:spPr>
        <p:txBody>
          <a:bodyPr vert="horz" wrap="square" lIns="0" tIns="150517" rIns="0" bIns="0" rtlCol="0" anchor="ctr">
            <a:spAutoFit/>
          </a:bodyPr>
          <a:lstStyle/>
          <a:p>
            <a:r>
              <a:rPr lang="fr-CA" altLang="fr-FR" sz="2400" i="1" dirty="0">
                <a:solidFill>
                  <a:schemeClr val="accent1"/>
                </a:solidFill>
              </a:rPr>
              <a:t>Un système des organes de traités efficace et durable, contribuant à un débat national et un dialogue international par un examen indépendant prévisible, périodique, non politisé, non discriminatoire et mené par des experts, de l’application des obligations légales de respect des traités par les États, en harmonie avec d’autres mécanismes relatifs aux droits de l’homme, comme les Procédures spéciales et l’Examen périodique universel, et améliorant la protection des droits de l’homme pour tous.</a:t>
            </a:r>
            <a:endParaRPr lang="fr-BE" altLang="fr-FR" sz="2400" dirty="0">
              <a:solidFill>
                <a:schemeClr val="accent1"/>
              </a:solidFill>
            </a:endParaRPr>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861860"/>
            <a:ext cx="8229600" cy="1259986"/>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Comment améliorer les organes des traités: tout un programme!</a:t>
            </a:r>
            <a:endParaRPr lang="fr-BE" sz="3600" spc="110" dirty="0"/>
          </a:p>
        </p:txBody>
      </p:sp>
      <p:sp>
        <p:nvSpPr>
          <p:cNvPr id="67" name="Espace réservé du pied de page 66">
            <a:extLst>
              <a:ext uri="{FF2B5EF4-FFF2-40B4-BE49-F238E27FC236}">
                <a16:creationId xmlns:a16="http://schemas.microsoft.com/office/drawing/2014/main" id="{67CE3406-15F6-4649-B2F7-486E8C159113}"/>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32443831-B492-4A7C-90F7-3CEC9840F921}"/>
              </a:ext>
            </a:extLst>
          </p:cNvPr>
          <p:cNvSpPr>
            <a:spLocks noGrp="1"/>
          </p:cNvSpPr>
          <p:nvPr>
            <p:ph type="sldNum" sz="quarter" idx="10"/>
          </p:nvPr>
        </p:nvSpPr>
        <p:spPr/>
        <p:txBody>
          <a:bodyPr/>
          <a:lstStyle/>
          <a:p>
            <a:pPr>
              <a:defRPr/>
            </a:pPr>
            <a:fld id="{849D2EA8-FBFE-E642-9AF6-F5E055BC8A8B}" type="slidenum">
              <a:rPr lang="fr-FR" smtClean="0"/>
              <a:pPr>
                <a:defRPr/>
              </a:pPr>
              <a:t>43</a:t>
            </a:fld>
            <a:endParaRPr lang="fr-FR"/>
          </a:p>
        </p:txBody>
      </p:sp>
    </p:spTree>
    <p:extLst>
      <p:ext uri="{BB962C8B-B14F-4D97-AF65-F5344CB8AC3E}">
        <p14:creationId xmlns:p14="http://schemas.microsoft.com/office/powerpoint/2010/main" val="2299654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15192" y="2492995"/>
            <a:ext cx="7812213" cy="3845306"/>
          </a:xfrm>
          <a:prstGeom prst="rect">
            <a:avLst/>
          </a:prstGeom>
        </p:spPr>
        <p:txBody>
          <a:bodyPr vert="horz" wrap="square" lIns="0" tIns="150517" rIns="0" bIns="0" rtlCol="0" anchor="ctr">
            <a:spAutoFit/>
          </a:bodyPr>
          <a:lstStyle/>
          <a:p>
            <a:pPr marL="342900" indent="-342900">
              <a:buFont typeface="Arial" panose="020B0604020202020204" pitchFamily="34" charset="0"/>
              <a:buChar char="•"/>
            </a:pPr>
            <a:r>
              <a:rPr lang="fr-BE" altLang="fr-FR" sz="2400" dirty="0">
                <a:solidFill>
                  <a:schemeClr val="accent1"/>
                </a:solidFill>
              </a:rPr>
              <a:t>Délai entre les rapports : 8 ans (au lieu de 5)</a:t>
            </a:r>
            <a:br>
              <a:rPr lang="fr-BE" altLang="fr-FR" sz="2400" dirty="0">
                <a:solidFill>
                  <a:schemeClr val="accent1"/>
                </a:solidFill>
              </a:rPr>
            </a:br>
            <a:r>
              <a:rPr lang="fr-BE" altLang="fr-FR" sz="2400" dirty="0">
                <a:solidFill>
                  <a:schemeClr val="accent1"/>
                </a:solidFill>
              </a:rPr>
              <a:t>Procédure de suivi à mi-parcours</a:t>
            </a:r>
            <a:br>
              <a:rPr lang="fr-BE" altLang="fr-FR" sz="2400" dirty="0">
                <a:solidFill>
                  <a:schemeClr val="accent1"/>
                </a:solidFill>
              </a:rPr>
            </a:br>
            <a:r>
              <a:rPr lang="fr-BE" altLang="fr-FR" sz="2400" dirty="0">
                <a:solidFill>
                  <a:schemeClr val="accent1"/>
                </a:solidFill>
              </a:rPr>
              <a:t>Calendrier prévisible (chacun sait longtemps à l’avance quand un rapport doit être rentré et quand l’Etat sera examiné)</a:t>
            </a:r>
            <a:br>
              <a:rPr lang="fr-BE" altLang="fr-FR" sz="2400" dirty="0">
                <a:solidFill>
                  <a:schemeClr val="accent1"/>
                </a:solidFill>
              </a:rPr>
            </a:br>
            <a:r>
              <a:rPr lang="fr-BE" altLang="fr-FR" sz="2400" dirty="0">
                <a:solidFill>
                  <a:schemeClr val="accent1"/>
                </a:solidFill>
              </a:rPr>
              <a:t>Procédure simplifiée généralisée (c’est le Comité qui a la main sur la procédure; les Etat récalcitrants seront incités à participer plus régulièrement)</a:t>
            </a:r>
            <a:br>
              <a:rPr lang="fr-BE" altLang="fr-FR" sz="2400" dirty="0">
                <a:solidFill>
                  <a:schemeClr val="accent1"/>
                </a:solidFill>
              </a:rPr>
            </a:br>
            <a:r>
              <a:rPr lang="fr-BE" altLang="fr-FR" sz="2400" dirty="0">
                <a:solidFill>
                  <a:schemeClr val="accent1"/>
                </a:solidFill>
              </a:rPr>
              <a:t>Plus de temps pour les sessions (pour permettre au Comité de pouvoir remplir toutes ses tâches)</a:t>
            </a:r>
            <a:br>
              <a:rPr lang="fr-BE" altLang="fr-FR" sz="2400" dirty="0">
                <a:solidFill>
                  <a:schemeClr val="accent1"/>
                </a:solidFill>
              </a:rPr>
            </a:br>
            <a:endParaRPr lang="fr-BE" altLang="fr-FR" sz="2400" dirty="0">
              <a:solidFill>
                <a:schemeClr val="accent1"/>
              </a:solidFill>
            </a:endParaRPr>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Réformes en cours</a:t>
            </a:r>
            <a:endParaRPr lang="fr-BE" sz="3600" spc="110" dirty="0"/>
          </a:p>
        </p:txBody>
      </p:sp>
      <p:sp>
        <p:nvSpPr>
          <p:cNvPr id="67" name="Espace réservé du pied de page 66">
            <a:extLst>
              <a:ext uri="{FF2B5EF4-FFF2-40B4-BE49-F238E27FC236}">
                <a16:creationId xmlns:a16="http://schemas.microsoft.com/office/drawing/2014/main" id="{67CE3406-15F6-4649-B2F7-486E8C159113}"/>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32443831-B492-4A7C-90F7-3CEC9840F921}"/>
              </a:ext>
            </a:extLst>
          </p:cNvPr>
          <p:cNvSpPr>
            <a:spLocks noGrp="1"/>
          </p:cNvSpPr>
          <p:nvPr>
            <p:ph type="sldNum" sz="quarter" idx="10"/>
          </p:nvPr>
        </p:nvSpPr>
        <p:spPr/>
        <p:txBody>
          <a:bodyPr/>
          <a:lstStyle/>
          <a:p>
            <a:pPr>
              <a:defRPr/>
            </a:pPr>
            <a:fld id="{849D2EA8-FBFE-E642-9AF6-F5E055BC8A8B}" type="slidenum">
              <a:rPr lang="fr-FR" smtClean="0"/>
              <a:pPr>
                <a:defRPr/>
              </a:pPr>
              <a:t>44</a:t>
            </a:fld>
            <a:endParaRPr lang="fr-FR"/>
          </a:p>
        </p:txBody>
      </p:sp>
    </p:spTree>
    <p:extLst>
      <p:ext uri="{BB962C8B-B14F-4D97-AF65-F5344CB8AC3E}">
        <p14:creationId xmlns:p14="http://schemas.microsoft.com/office/powerpoint/2010/main" val="2807776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15192" y="2616106"/>
            <a:ext cx="7812213" cy="3599084"/>
          </a:xfrm>
          <a:prstGeom prst="rect">
            <a:avLst/>
          </a:prstGeom>
        </p:spPr>
        <p:txBody>
          <a:bodyPr vert="horz" wrap="square" lIns="0" tIns="150517" rIns="0" bIns="0" rtlCol="0" anchor="ctr">
            <a:spAutoFit/>
          </a:bodyPr>
          <a:lstStyle/>
          <a:p>
            <a:pPr marL="342900" indent="-342900">
              <a:buFont typeface="Arial" panose="020B0604020202020204" pitchFamily="34" charset="0"/>
              <a:buChar char="•"/>
            </a:pPr>
            <a:r>
              <a:rPr lang="fr-BE" altLang="fr-FR" sz="3200" dirty="0">
                <a:solidFill>
                  <a:schemeClr val="accent1"/>
                </a:solidFill>
              </a:rPr>
              <a:t>Il y a matière à études, recherches, meilleure qualification, professionnalisme, acharnement, détermination, réflexions, confrontation des points de vue, … en restant à l’écoute sincère des enfants. </a:t>
            </a:r>
            <a:br>
              <a:rPr lang="fr-BE" altLang="fr-FR" sz="3200" dirty="0">
                <a:solidFill>
                  <a:schemeClr val="accent1"/>
                </a:solidFill>
              </a:rPr>
            </a:br>
            <a:br>
              <a:rPr lang="fr-BE" altLang="fr-FR" sz="3200" dirty="0">
                <a:solidFill>
                  <a:schemeClr val="accent1"/>
                </a:solidFill>
              </a:rPr>
            </a:br>
            <a:r>
              <a:rPr lang="fr-BE" altLang="fr-FR" sz="3200" dirty="0">
                <a:solidFill>
                  <a:schemeClr val="accent1"/>
                </a:solidFill>
              </a:rPr>
              <a:t>C’est tout le mal que je vous souhaite. </a:t>
            </a:r>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Le mot de la fin (provisoire)?</a:t>
            </a:r>
            <a:endParaRPr lang="fr-BE" sz="3600" spc="110" dirty="0"/>
          </a:p>
        </p:txBody>
      </p:sp>
      <p:sp>
        <p:nvSpPr>
          <p:cNvPr id="67" name="Espace réservé du pied de page 66">
            <a:extLst>
              <a:ext uri="{FF2B5EF4-FFF2-40B4-BE49-F238E27FC236}">
                <a16:creationId xmlns:a16="http://schemas.microsoft.com/office/drawing/2014/main" id="{67CE3406-15F6-4649-B2F7-486E8C159113}"/>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32443831-B492-4A7C-90F7-3CEC9840F921}"/>
              </a:ext>
            </a:extLst>
          </p:cNvPr>
          <p:cNvSpPr>
            <a:spLocks noGrp="1"/>
          </p:cNvSpPr>
          <p:nvPr>
            <p:ph type="sldNum" sz="quarter" idx="10"/>
          </p:nvPr>
        </p:nvSpPr>
        <p:spPr/>
        <p:txBody>
          <a:bodyPr/>
          <a:lstStyle/>
          <a:p>
            <a:pPr>
              <a:defRPr/>
            </a:pPr>
            <a:fld id="{849D2EA8-FBFE-E642-9AF6-F5E055BC8A8B}" type="slidenum">
              <a:rPr lang="fr-FR" smtClean="0"/>
              <a:pPr>
                <a:defRPr/>
              </a:pPr>
              <a:t>45</a:t>
            </a:fld>
            <a:endParaRPr lang="fr-FR"/>
          </a:p>
        </p:txBody>
      </p:sp>
    </p:spTree>
    <p:extLst>
      <p:ext uri="{BB962C8B-B14F-4D97-AF65-F5344CB8AC3E}">
        <p14:creationId xmlns:p14="http://schemas.microsoft.com/office/powerpoint/2010/main" val="4031399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79645" y="2372386"/>
            <a:ext cx="7812213" cy="3291308"/>
          </a:xfrm>
          <a:prstGeom prst="rect">
            <a:avLst/>
          </a:prstGeom>
        </p:spPr>
        <p:txBody>
          <a:bodyPr vert="horz" wrap="square" lIns="0" tIns="150517" rIns="0" bIns="0" rtlCol="0" anchor="ctr">
            <a:spAutoFit/>
          </a:bodyPr>
          <a:lstStyle/>
          <a:p>
            <a:pPr marL="285750" indent="-285750">
              <a:buFont typeface="Arial" panose="020B0604020202020204" pitchFamily="34" charset="0"/>
              <a:buChar char="•"/>
            </a:pPr>
            <a:r>
              <a:rPr lang="fr-BE" altLang="fr-FR" sz="2000" dirty="0"/>
              <a:t>Site du Comité des droits de l’enfant (Haut Commissariat aux droits de l’Homme) : https://www.ohchr.org/FR/HRBodies/CRC/Pages/CRCIndex.aspx</a:t>
            </a:r>
            <a:br>
              <a:rPr lang="fr-BE" altLang="fr-FR" sz="2000" dirty="0"/>
            </a:br>
            <a:br>
              <a:rPr lang="fr-BE" altLang="fr-FR" sz="2000" dirty="0"/>
            </a:br>
            <a:r>
              <a:rPr lang="fr-BE" altLang="fr-FR" sz="2000" dirty="0"/>
              <a:t>Index universel des droits de l’Homme (recherches approfondies sur les organes de traité) : https://uhri.ohchr.org/fr/</a:t>
            </a:r>
            <a:br>
              <a:rPr lang="fr-BE" altLang="fr-FR" sz="2000" dirty="0"/>
            </a:br>
            <a:br>
              <a:rPr lang="fr-BE" altLang="fr-FR" sz="2000" dirty="0"/>
            </a:br>
            <a:r>
              <a:rPr lang="fr-BE" altLang="fr-FR" sz="2000" dirty="0"/>
              <a:t>Représentante spéciale du secrétaire générale sur la violence contre les enfants: </a:t>
            </a:r>
            <a:r>
              <a:rPr lang="fr-BE" altLang="fr-FR" sz="2000" dirty="0">
                <a:hlinkClick r:id="rId4"/>
              </a:rPr>
              <a:t>https://violenceagainstchildren.un.org/content/homepage</a:t>
            </a:r>
            <a:br>
              <a:rPr lang="fr-BE" altLang="fr-FR" sz="2000" dirty="0"/>
            </a:br>
            <a:endParaRPr lang="fr-BE" altLang="fr-FR" sz="2400" dirty="0"/>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Ressources Nations Unies</a:t>
            </a:r>
            <a:endParaRPr lang="fr-BE" sz="3600" spc="110" dirty="0"/>
          </a:p>
        </p:txBody>
      </p:sp>
      <p:sp>
        <p:nvSpPr>
          <p:cNvPr id="67" name="Espace réservé du pied de page 66">
            <a:extLst>
              <a:ext uri="{FF2B5EF4-FFF2-40B4-BE49-F238E27FC236}">
                <a16:creationId xmlns:a16="http://schemas.microsoft.com/office/drawing/2014/main" id="{FA9C96CD-FCFF-4DF5-B036-45630B524BBF}"/>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9FE0D149-2EB6-4F10-83C6-705B8880E00E}"/>
              </a:ext>
            </a:extLst>
          </p:cNvPr>
          <p:cNvSpPr>
            <a:spLocks noGrp="1"/>
          </p:cNvSpPr>
          <p:nvPr>
            <p:ph type="sldNum" sz="quarter" idx="10"/>
          </p:nvPr>
        </p:nvSpPr>
        <p:spPr/>
        <p:txBody>
          <a:bodyPr/>
          <a:lstStyle/>
          <a:p>
            <a:pPr>
              <a:defRPr/>
            </a:pPr>
            <a:fld id="{849D2EA8-FBFE-E642-9AF6-F5E055BC8A8B}" type="slidenum">
              <a:rPr lang="fr-FR" smtClean="0"/>
              <a:pPr>
                <a:defRPr/>
              </a:pPr>
              <a:t>46</a:t>
            </a:fld>
            <a:endParaRPr lang="fr-FR"/>
          </a:p>
        </p:txBody>
      </p:sp>
    </p:spTree>
    <p:extLst>
      <p:ext uri="{BB962C8B-B14F-4D97-AF65-F5344CB8AC3E}">
        <p14:creationId xmlns:p14="http://schemas.microsoft.com/office/powerpoint/2010/main" val="374498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79645" y="2372387"/>
            <a:ext cx="7049555" cy="3291308"/>
          </a:xfrm>
          <a:prstGeom prst="rect">
            <a:avLst/>
          </a:prstGeom>
        </p:spPr>
        <p:txBody>
          <a:bodyPr vert="horz" wrap="square" lIns="0" tIns="150517" rIns="0" bIns="0" rtlCol="0" anchor="ctr">
            <a:spAutoFit/>
          </a:bodyPr>
          <a:lstStyle/>
          <a:p>
            <a:pPr marL="285750" indent="-285750">
              <a:buFont typeface="Arial" panose="020B0604020202020204" pitchFamily="34" charset="0"/>
              <a:buChar char="•"/>
            </a:pPr>
            <a:r>
              <a:rPr lang="fr-BE" altLang="fr-FR" sz="2000" dirty="0"/>
              <a:t>Site de « Child </a:t>
            </a:r>
            <a:r>
              <a:rPr lang="fr-BE" altLang="fr-FR" sz="2000" dirty="0" err="1"/>
              <a:t>Rights</a:t>
            </a:r>
            <a:r>
              <a:rPr lang="fr-BE" altLang="fr-FR" sz="2000" dirty="0"/>
              <a:t> </a:t>
            </a:r>
            <a:r>
              <a:rPr lang="fr-BE" altLang="fr-FR" sz="2000" dirty="0" err="1"/>
              <a:t>connect</a:t>
            </a:r>
            <a:r>
              <a:rPr lang="fr-BE" altLang="fr-FR" sz="2000" dirty="0"/>
              <a:t> » sur </a:t>
            </a:r>
            <a:br>
              <a:rPr lang="fr-BE" altLang="fr-FR" sz="2000" dirty="0"/>
            </a:br>
            <a:r>
              <a:rPr lang="fr-BE" altLang="fr-FR" sz="2000" dirty="0"/>
              <a:t>	l’OPIC : https://opic.childrightsconnect.org/</a:t>
            </a:r>
            <a:br>
              <a:rPr lang="fr-BE" altLang="fr-FR" sz="2000" dirty="0"/>
            </a:br>
            <a:br>
              <a:rPr lang="fr-BE" altLang="fr-FR" sz="2000" dirty="0"/>
            </a:br>
            <a:r>
              <a:rPr lang="fr-BE" altLang="fr-FR" sz="2000" dirty="0"/>
              <a:t>	travailler avec le Comité des droits de l’enfant : 	https://crcreporting.childrightsconnect.org/</a:t>
            </a:r>
            <a:br>
              <a:rPr lang="fr-BE" altLang="fr-FR" sz="2000" dirty="0"/>
            </a:br>
            <a:br>
              <a:rPr lang="fr-BE" altLang="fr-FR" sz="2000" dirty="0"/>
            </a:br>
            <a:r>
              <a:rPr lang="fr-BE" altLang="fr-FR" sz="2000" dirty="0"/>
              <a:t>La justice adaptée aux enfants : </a:t>
            </a:r>
            <a:br>
              <a:rPr lang="fr-BE" altLang="fr-FR" sz="2000" dirty="0"/>
            </a:br>
            <a:r>
              <a:rPr lang="fr-BE" altLang="fr-FR" sz="2000" dirty="0"/>
              <a:t>	https://www.cfjnetwork.eu/</a:t>
            </a:r>
            <a:br>
              <a:rPr lang="fr-BE" altLang="fr-FR" sz="2000" dirty="0"/>
            </a:br>
            <a:r>
              <a:rPr lang="fr-BE" altLang="fr-FR" sz="2000" dirty="0"/>
              <a:t>	https://lachild.eu/</a:t>
            </a:r>
            <a:br>
              <a:rPr lang="fr-BE" altLang="fr-FR" sz="2400" dirty="0"/>
            </a:br>
            <a:endParaRPr lang="fr-BE" altLang="fr-FR" sz="2400" dirty="0"/>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Ressources ONG internationales</a:t>
            </a:r>
            <a:endParaRPr lang="fr-BE" sz="3600" spc="110" dirty="0"/>
          </a:p>
        </p:txBody>
      </p:sp>
      <p:sp>
        <p:nvSpPr>
          <p:cNvPr id="67" name="Espace réservé du pied de page 66">
            <a:extLst>
              <a:ext uri="{FF2B5EF4-FFF2-40B4-BE49-F238E27FC236}">
                <a16:creationId xmlns:a16="http://schemas.microsoft.com/office/drawing/2014/main" id="{45D40415-9A4E-4804-9A73-330FA79D79C9}"/>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D93C6C4D-0011-43F9-BE5B-5475377CD644}"/>
              </a:ext>
            </a:extLst>
          </p:cNvPr>
          <p:cNvSpPr>
            <a:spLocks noGrp="1"/>
          </p:cNvSpPr>
          <p:nvPr>
            <p:ph type="sldNum" sz="quarter" idx="10"/>
          </p:nvPr>
        </p:nvSpPr>
        <p:spPr/>
        <p:txBody>
          <a:bodyPr/>
          <a:lstStyle/>
          <a:p>
            <a:pPr>
              <a:defRPr/>
            </a:pPr>
            <a:fld id="{849D2EA8-FBFE-E642-9AF6-F5E055BC8A8B}" type="slidenum">
              <a:rPr lang="fr-FR" smtClean="0"/>
              <a:pPr>
                <a:defRPr/>
              </a:pPr>
              <a:t>47</a:t>
            </a:fld>
            <a:endParaRPr lang="fr-FR"/>
          </a:p>
        </p:txBody>
      </p:sp>
    </p:spTree>
    <p:extLst>
      <p:ext uri="{BB962C8B-B14F-4D97-AF65-F5344CB8AC3E}">
        <p14:creationId xmlns:p14="http://schemas.microsoft.com/office/powerpoint/2010/main" val="3633695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79645" y="3264937"/>
            <a:ext cx="8353860" cy="1506204"/>
          </a:xfrm>
          <a:prstGeom prst="rect">
            <a:avLst/>
          </a:prstGeom>
        </p:spPr>
        <p:txBody>
          <a:bodyPr vert="horz" wrap="square" lIns="0" tIns="150517" rIns="0" bIns="0" rtlCol="0" anchor="ctr">
            <a:spAutoFit/>
          </a:bodyPr>
          <a:lstStyle/>
          <a:p>
            <a:pPr marL="285750" indent="-285750">
              <a:buFont typeface="Arial" panose="020B0604020202020204" pitchFamily="34" charset="0"/>
              <a:buChar char="•"/>
            </a:pPr>
            <a:r>
              <a:rPr lang="fr-BE" altLang="fr-FR" sz="2000" dirty="0"/>
              <a:t>Site de l’Observatoire des droits de l’enfant de l’Université de Leiden https://www.childrensrightsobservatory.nl/</a:t>
            </a:r>
            <a:br>
              <a:rPr lang="fr-BE" altLang="fr-FR" sz="2000" dirty="0"/>
            </a:br>
            <a:br>
              <a:rPr lang="fr-BE" altLang="fr-FR" sz="2400" dirty="0"/>
            </a:br>
            <a:endParaRPr lang="fr-BE" altLang="fr-FR" sz="2400" dirty="0"/>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1138859"/>
            <a:ext cx="8229600" cy="705988"/>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Ressources centre recherche</a:t>
            </a:r>
            <a:endParaRPr lang="fr-BE" sz="3600" spc="110" dirty="0"/>
          </a:p>
        </p:txBody>
      </p:sp>
      <p:sp>
        <p:nvSpPr>
          <p:cNvPr id="67" name="Espace réservé du pied de page 66">
            <a:extLst>
              <a:ext uri="{FF2B5EF4-FFF2-40B4-BE49-F238E27FC236}">
                <a16:creationId xmlns:a16="http://schemas.microsoft.com/office/drawing/2014/main" id="{2BA67DDC-F1D5-4465-9F5B-D53571BE2508}"/>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6AA7D5E0-FDC5-4406-92EE-DA55F8F7C2F9}"/>
              </a:ext>
            </a:extLst>
          </p:cNvPr>
          <p:cNvSpPr>
            <a:spLocks noGrp="1"/>
          </p:cNvSpPr>
          <p:nvPr>
            <p:ph type="sldNum" sz="quarter" idx="10"/>
          </p:nvPr>
        </p:nvSpPr>
        <p:spPr/>
        <p:txBody>
          <a:bodyPr/>
          <a:lstStyle/>
          <a:p>
            <a:pPr>
              <a:defRPr/>
            </a:pPr>
            <a:fld id="{849D2EA8-FBFE-E642-9AF6-F5E055BC8A8B}" type="slidenum">
              <a:rPr lang="fr-FR" smtClean="0"/>
              <a:pPr>
                <a:defRPr/>
              </a:pPr>
              <a:t>48</a:t>
            </a:fld>
            <a:endParaRPr lang="fr-FR"/>
          </a:p>
        </p:txBody>
      </p:sp>
    </p:spTree>
    <p:extLst>
      <p:ext uri="{BB962C8B-B14F-4D97-AF65-F5344CB8AC3E}">
        <p14:creationId xmlns:p14="http://schemas.microsoft.com/office/powerpoint/2010/main" val="3942106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93712"/>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205965"/>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205965"/>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object 39"/>
          <p:cNvSpPr/>
          <p:nvPr/>
        </p:nvSpPr>
        <p:spPr>
          <a:xfrm>
            <a:off x="226312" y="993041"/>
            <a:ext cx="1015682" cy="1320165"/>
          </a:xfrm>
          <a:custGeom>
            <a:avLst/>
            <a:gdLst/>
            <a:ahLst/>
            <a:cxnLst/>
            <a:rect l="l" t="t" r="r" b="b"/>
            <a:pathLst>
              <a:path w="2031364" h="2640330">
                <a:moveTo>
                  <a:pt x="1343629" y="2640033"/>
                </a:moveTo>
                <a:lnTo>
                  <a:pt x="100969" y="2635751"/>
                </a:lnTo>
                <a:lnTo>
                  <a:pt x="62735" y="2618138"/>
                </a:lnTo>
                <a:lnTo>
                  <a:pt x="30083" y="2593235"/>
                </a:lnTo>
                <a:lnTo>
                  <a:pt x="5577" y="2556173"/>
                </a:lnTo>
                <a:lnTo>
                  <a:pt x="0" y="2524141"/>
                </a:lnTo>
                <a:lnTo>
                  <a:pt x="1841" y="2505799"/>
                </a:lnTo>
                <a:lnTo>
                  <a:pt x="4342" y="2476340"/>
                </a:lnTo>
                <a:lnTo>
                  <a:pt x="6491" y="2418496"/>
                </a:lnTo>
                <a:lnTo>
                  <a:pt x="8312" y="2335501"/>
                </a:lnTo>
                <a:lnTo>
                  <a:pt x="9830" y="2230587"/>
                </a:lnTo>
                <a:lnTo>
                  <a:pt x="11069" y="2106986"/>
                </a:lnTo>
                <a:lnTo>
                  <a:pt x="12053" y="1967932"/>
                </a:lnTo>
                <a:lnTo>
                  <a:pt x="12806" y="1816656"/>
                </a:lnTo>
                <a:lnTo>
                  <a:pt x="13352" y="1656392"/>
                </a:lnTo>
                <a:lnTo>
                  <a:pt x="13716" y="1490372"/>
                </a:lnTo>
                <a:lnTo>
                  <a:pt x="13921" y="1321829"/>
                </a:lnTo>
                <a:lnTo>
                  <a:pt x="13993" y="1153995"/>
                </a:lnTo>
                <a:lnTo>
                  <a:pt x="13954" y="990104"/>
                </a:lnTo>
                <a:lnTo>
                  <a:pt x="13829" y="833387"/>
                </a:lnTo>
                <a:lnTo>
                  <a:pt x="13642" y="687078"/>
                </a:lnTo>
                <a:lnTo>
                  <a:pt x="13418" y="554409"/>
                </a:lnTo>
                <a:lnTo>
                  <a:pt x="13181" y="438612"/>
                </a:lnTo>
                <a:lnTo>
                  <a:pt x="12954" y="342921"/>
                </a:lnTo>
                <a:lnTo>
                  <a:pt x="12762" y="270568"/>
                </a:lnTo>
                <a:lnTo>
                  <a:pt x="12629" y="224785"/>
                </a:lnTo>
                <a:lnTo>
                  <a:pt x="12179" y="207458"/>
                </a:lnTo>
                <a:lnTo>
                  <a:pt x="11143" y="203592"/>
                </a:lnTo>
                <a:lnTo>
                  <a:pt x="5227" y="155816"/>
                </a:lnTo>
                <a:lnTo>
                  <a:pt x="5652" y="142436"/>
                </a:lnTo>
                <a:lnTo>
                  <a:pt x="14663" y="99443"/>
                </a:lnTo>
                <a:lnTo>
                  <a:pt x="40543" y="57765"/>
                </a:lnTo>
                <a:lnTo>
                  <a:pt x="90067" y="24594"/>
                </a:lnTo>
                <a:lnTo>
                  <a:pt x="139564" y="10758"/>
                </a:lnTo>
                <a:lnTo>
                  <a:pt x="212013" y="4948"/>
                </a:lnTo>
                <a:lnTo>
                  <a:pt x="271654" y="3218"/>
                </a:lnTo>
                <a:lnTo>
                  <a:pt x="346795" y="1899"/>
                </a:lnTo>
                <a:lnTo>
                  <a:pt x="759561" y="0"/>
                </a:lnTo>
                <a:lnTo>
                  <a:pt x="1922560" y="7258"/>
                </a:lnTo>
                <a:lnTo>
                  <a:pt x="1963204" y="20674"/>
                </a:lnTo>
                <a:lnTo>
                  <a:pt x="1998065" y="47563"/>
                </a:lnTo>
                <a:lnTo>
                  <a:pt x="2024398" y="96485"/>
                </a:lnTo>
                <a:lnTo>
                  <a:pt x="2030596" y="144533"/>
                </a:lnTo>
                <a:lnTo>
                  <a:pt x="2030596" y="803328"/>
                </a:lnTo>
                <a:lnTo>
                  <a:pt x="1517085" y="1760109"/>
                </a:lnTo>
                <a:lnTo>
                  <a:pt x="1511770" y="1771766"/>
                </a:lnTo>
                <a:lnTo>
                  <a:pt x="1503192" y="1808984"/>
                </a:lnTo>
                <a:lnTo>
                  <a:pt x="1472771" y="2200100"/>
                </a:lnTo>
                <a:lnTo>
                  <a:pt x="1472456" y="2206685"/>
                </a:lnTo>
                <a:lnTo>
                  <a:pt x="1472612" y="2219144"/>
                </a:lnTo>
                <a:lnTo>
                  <a:pt x="1482468" y="2267606"/>
                </a:lnTo>
                <a:lnTo>
                  <a:pt x="1499815" y="2302142"/>
                </a:lnTo>
                <a:lnTo>
                  <a:pt x="1525974" y="2334733"/>
                </a:lnTo>
                <a:lnTo>
                  <a:pt x="1557211" y="2358316"/>
                </a:lnTo>
                <a:lnTo>
                  <a:pt x="1592698" y="2374309"/>
                </a:lnTo>
                <a:lnTo>
                  <a:pt x="1630852" y="2382031"/>
                </a:lnTo>
                <a:lnTo>
                  <a:pt x="1643888" y="2382649"/>
                </a:lnTo>
                <a:lnTo>
                  <a:pt x="2030598" y="2382649"/>
                </a:lnTo>
                <a:lnTo>
                  <a:pt x="2030609" y="2554058"/>
                </a:lnTo>
                <a:lnTo>
                  <a:pt x="2030840" y="2555795"/>
                </a:lnTo>
                <a:lnTo>
                  <a:pt x="2031045" y="2559598"/>
                </a:lnTo>
                <a:lnTo>
                  <a:pt x="2030808" y="2565111"/>
                </a:lnTo>
                <a:lnTo>
                  <a:pt x="2008416" y="2605882"/>
                </a:lnTo>
                <a:lnTo>
                  <a:pt x="1963023" y="2628117"/>
                </a:lnTo>
                <a:lnTo>
                  <a:pt x="1912504" y="2636089"/>
                </a:lnTo>
                <a:lnTo>
                  <a:pt x="1881457" y="2637297"/>
                </a:lnTo>
                <a:lnTo>
                  <a:pt x="1343629" y="2640033"/>
                </a:lnTo>
                <a:close/>
              </a:path>
              <a:path w="2031364" h="2640330">
                <a:moveTo>
                  <a:pt x="2030598" y="2382649"/>
                </a:moveTo>
                <a:lnTo>
                  <a:pt x="1643888" y="2382649"/>
                </a:lnTo>
                <a:lnTo>
                  <a:pt x="1654937" y="2382387"/>
                </a:lnTo>
                <a:lnTo>
                  <a:pt x="1668022" y="2381185"/>
                </a:lnTo>
                <a:lnTo>
                  <a:pt x="1705778" y="2371925"/>
                </a:lnTo>
                <a:lnTo>
                  <a:pt x="1739993" y="2354617"/>
                </a:lnTo>
                <a:lnTo>
                  <a:pt x="2030596" y="2127064"/>
                </a:lnTo>
                <a:lnTo>
                  <a:pt x="2030598" y="2382649"/>
                </a:lnTo>
                <a:close/>
              </a:path>
            </a:pathLst>
          </a:custGeom>
          <a:solidFill>
            <a:srgbClr val="8DD9DD"/>
          </a:solidFill>
        </p:spPr>
        <p:txBody>
          <a:bodyPr wrap="square" lIns="0" tIns="0" rIns="0" bIns="0" rtlCol="0"/>
          <a:lstStyle/>
          <a:p>
            <a:endParaRPr sz="1200" dirty="0"/>
          </a:p>
        </p:txBody>
      </p:sp>
      <p:sp>
        <p:nvSpPr>
          <p:cNvPr id="40" name="object 40"/>
          <p:cNvSpPr/>
          <p:nvPr/>
        </p:nvSpPr>
        <p:spPr>
          <a:xfrm>
            <a:off x="576825" y="2098695"/>
            <a:ext cx="397510" cy="42863"/>
          </a:xfrm>
          <a:custGeom>
            <a:avLst/>
            <a:gdLst/>
            <a:ahLst/>
            <a:cxnLst/>
            <a:rect l="l" t="t" r="r" b="b"/>
            <a:pathLst>
              <a:path w="795019" h="85725">
                <a:moveTo>
                  <a:pt x="794564" y="85673"/>
                </a:moveTo>
                <a:lnTo>
                  <a:pt x="35126" y="85200"/>
                </a:lnTo>
                <a:lnTo>
                  <a:pt x="1158" y="49124"/>
                </a:lnTo>
                <a:lnTo>
                  <a:pt x="0" y="31732"/>
                </a:lnTo>
                <a:lnTo>
                  <a:pt x="5755" y="19064"/>
                </a:lnTo>
                <a:lnTo>
                  <a:pt x="15126" y="9013"/>
                </a:lnTo>
                <a:lnTo>
                  <a:pt x="27302" y="2388"/>
                </a:lnTo>
                <a:lnTo>
                  <a:pt x="41471" y="0"/>
                </a:lnTo>
                <a:lnTo>
                  <a:pt x="771699" y="0"/>
                </a:lnTo>
                <a:lnTo>
                  <a:pt x="772207" y="12891"/>
                </a:lnTo>
                <a:lnTo>
                  <a:pt x="773659" y="25809"/>
                </a:lnTo>
                <a:lnTo>
                  <a:pt x="776040" y="38473"/>
                </a:lnTo>
                <a:lnTo>
                  <a:pt x="779336" y="50835"/>
                </a:lnTo>
                <a:lnTo>
                  <a:pt x="783532" y="62853"/>
                </a:lnTo>
                <a:lnTo>
                  <a:pt x="788613" y="74480"/>
                </a:lnTo>
                <a:lnTo>
                  <a:pt x="794564" y="85673"/>
                </a:lnTo>
                <a:close/>
              </a:path>
            </a:pathLst>
          </a:custGeom>
          <a:solidFill>
            <a:srgbClr val="2C3C53"/>
          </a:solidFill>
        </p:spPr>
        <p:txBody>
          <a:bodyPr wrap="square" lIns="0" tIns="0" rIns="0" bIns="0" rtlCol="0"/>
          <a:lstStyle/>
          <a:p>
            <a:endParaRPr sz="1200" dirty="0"/>
          </a:p>
        </p:txBody>
      </p:sp>
      <p:sp>
        <p:nvSpPr>
          <p:cNvPr id="41" name="object 41"/>
          <p:cNvSpPr/>
          <p:nvPr/>
        </p:nvSpPr>
        <p:spPr>
          <a:xfrm>
            <a:off x="340248" y="1218986"/>
            <a:ext cx="150178" cy="131763"/>
          </a:xfrm>
          <a:custGeom>
            <a:avLst/>
            <a:gdLst/>
            <a:ahLst/>
            <a:cxnLst/>
            <a:rect l="l" t="t" r="r" b="b"/>
            <a:pathLst>
              <a:path w="300355" h="263525">
                <a:moveTo>
                  <a:pt x="224384" y="156969"/>
                </a:moveTo>
                <a:lnTo>
                  <a:pt x="117862" y="156969"/>
                </a:lnTo>
                <a:lnTo>
                  <a:pt x="227233" y="11857"/>
                </a:lnTo>
                <a:lnTo>
                  <a:pt x="260087" y="0"/>
                </a:lnTo>
                <a:lnTo>
                  <a:pt x="271805" y="2503"/>
                </a:lnTo>
                <a:lnTo>
                  <a:pt x="299035" y="33976"/>
                </a:lnTo>
                <a:lnTo>
                  <a:pt x="299836" y="45775"/>
                </a:lnTo>
                <a:lnTo>
                  <a:pt x="297324" y="57480"/>
                </a:lnTo>
                <a:lnTo>
                  <a:pt x="291397" y="68371"/>
                </a:lnTo>
                <a:lnTo>
                  <a:pt x="224384" y="156969"/>
                </a:lnTo>
                <a:close/>
              </a:path>
              <a:path w="300355" h="263525">
                <a:moveTo>
                  <a:pt x="125061" y="263515"/>
                </a:moveTo>
                <a:lnTo>
                  <a:pt x="6045" y="168600"/>
                </a:lnTo>
                <a:lnTo>
                  <a:pt x="0" y="147083"/>
                </a:lnTo>
                <a:lnTo>
                  <a:pt x="1713" y="135369"/>
                </a:lnTo>
                <a:lnTo>
                  <a:pt x="6790" y="123637"/>
                </a:lnTo>
                <a:lnTo>
                  <a:pt x="15384" y="112355"/>
                </a:lnTo>
                <a:lnTo>
                  <a:pt x="25944" y="106112"/>
                </a:lnTo>
                <a:lnTo>
                  <a:pt x="37583" y="103148"/>
                </a:lnTo>
                <a:lnTo>
                  <a:pt x="49547" y="103496"/>
                </a:lnTo>
                <a:lnTo>
                  <a:pt x="61085" y="107186"/>
                </a:lnTo>
                <a:lnTo>
                  <a:pt x="71445" y="114251"/>
                </a:lnTo>
                <a:lnTo>
                  <a:pt x="117862" y="156969"/>
                </a:lnTo>
                <a:lnTo>
                  <a:pt x="224384" y="156969"/>
                </a:lnTo>
                <a:lnTo>
                  <a:pt x="151429" y="253424"/>
                </a:lnTo>
                <a:lnTo>
                  <a:pt x="140373" y="260169"/>
                </a:lnTo>
                <a:lnTo>
                  <a:pt x="127695" y="263331"/>
                </a:lnTo>
                <a:lnTo>
                  <a:pt x="126382" y="263461"/>
                </a:lnTo>
                <a:lnTo>
                  <a:pt x="125061" y="263515"/>
                </a:lnTo>
                <a:close/>
              </a:path>
            </a:pathLst>
          </a:custGeom>
          <a:solidFill>
            <a:srgbClr val="2C3C53"/>
          </a:solidFill>
        </p:spPr>
        <p:txBody>
          <a:bodyPr wrap="square" lIns="0" tIns="0" rIns="0" bIns="0" rtlCol="0"/>
          <a:lstStyle/>
          <a:p>
            <a:endParaRPr sz="1200" dirty="0"/>
          </a:p>
        </p:txBody>
      </p:sp>
      <p:sp>
        <p:nvSpPr>
          <p:cNvPr id="42" name="object 42"/>
          <p:cNvSpPr/>
          <p:nvPr/>
        </p:nvSpPr>
        <p:spPr>
          <a:xfrm>
            <a:off x="576820" y="1177753"/>
            <a:ext cx="556895" cy="42863"/>
          </a:xfrm>
          <a:custGeom>
            <a:avLst/>
            <a:gdLst/>
            <a:ahLst/>
            <a:cxnLst/>
            <a:rect l="l" t="t" r="r" b="b"/>
            <a:pathLst>
              <a:path w="1113789" h="85725">
                <a:moveTo>
                  <a:pt x="1071958" y="85677"/>
                </a:moveTo>
                <a:lnTo>
                  <a:pt x="35120" y="85202"/>
                </a:lnTo>
                <a:lnTo>
                  <a:pt x="1157" y="49119"/>
                </a:lnTo>
                <a:lnTo>
                  <a:pt x="0" y="31727"/>
                </a:lnTo>
                <a:lnTo>
                  <a:pt x="5758" y="19064"/>
                </a:lnTo>
                <a:lnTo>
                  <a:pt x="15132" y="9014"/>
                </a:lnTo>
                <a:lnTo>
                  <a:pt x="27311" y="2388"/>
                </a:lnTo>
                <a:lnTo>
                  <a:pt x="41482" y="0"/>
                </a:lnTo>
                <a:lnTo>
                  <a:pt x="1071958" y="0"/>
                </a:lnTo>
                <a:lnTo>
                  <a:pt x="1107593" y="22381"/>
                </a:lnTo>
                <a:lnTo>
                  <a:pt x="1113427" y="53944"/>
                </a:lnTo>
                <a:lnTo>
                  <a:pt x="1107669" y="66612"/>
                </a:lnTo>
                <a:lnTo>
                  <a:pt x="1098296" y="76664"/>
                </a:lnTo>
                <a:lnTo>
                  <a:pt x="1086122" y="83289"/>
                </a:lnTo>
                <a:lnTo>
                  <a:pt x="1071958" y="85677"/>
                </a:lnTo>
                <a:close/>
              </a:path>
            </a:pathLst>
          </a:custGeom>
          <a:solidFill>
            <a:srgbClr val="2C3C53"/>
          </a:solidFill>
        </p:spPr>
        <p:txBody>
          <a:bodyPr wrap="square" lIns="0" tIns="0" rIns="0" bIns="0" rtlCol="0"/>
          <a:lstStyle/>
          <a:p>
            <a:endParaRPr sz="1200" dirty="0"/>
          </a:p>
        </p:txBody>
      </p:sp>
      <p:sp>
        <p:nvSpPr>
          <p:cNvPr id="43" name="object 43"/>
          <p:cNvSpPr/>
          <p:nvPr/>
        </p:nvSpPr>
        <p:spPr>
          <a:xfrm>
            <a:off x="576822" y="1263424"/>
            <a:ext cx="556895" cy="42863"/>
          </a:xfrm>
          <a:custGeom>
            <a:avLst/>
            <a:gdLst/>
            <a:ahLst/>
            <a:cxnLst/>
            <a:rect l="l" t="t" r="r" b="b"/>
            <a:pathLst>
              <a:path w="1113789" h="85725">
                <a:moveTo>
                  <a:pt x="1071950" y="85664"/>
                </a:moveTo>
                <a:lnTo>
                  <a:pt x="35125" y="85191"/>
                </a:lnTo>
                <a:lnTo>
                  <a:pt x="1157" y="49121"/>
                </a:lnTo>
                <a:lnTo>
                  <a:pt x="0" y="31726"/>
                </a:lnTo>
                <a:lnTo>
                  <a:pt x="5756" y="19058"/>
                </a:lnTo>
                <a:lnTo>
                  <a:pt x="15128" y="9008"/>
                </a:lnTo>
                <a:lnTo>
                  <a:pt x="27304" y="2386"/>
                </a:lnTo>
                <a:lnTo>
                  <a:pt x="41473" y="0"/>
                </a:lnTo>
                <a:lnTo>
                  <a:pt x="1071950" y="0"/>
                </a:lnTo>
                <a:lnTo>
                  <a:pt x="1107582" y="22364"/>
                </a:lnTo>
                <a:lnTo>
                  <a:pt x="1113420" y="53931"/>
                </a:lnTo>
                <a:lnTo>
                  <a:pt x="1107668" y="66600"/>
                </a:lnTo>
                <a:lnTo>
                  <a:pt x="1098297" y="76651"/>
                </a:lnTo>
                <a:lnTo>
                  <a:pt x="1086121" y="83276"/>
                </a:lnTo>
                <a:lnTo>
                  <a:pt x="1071950" y="85664"/>
                </a:lnTo>
                <a:close/>
              </a:path>
            </a:pathLst>
          </a:custGeom>
          <a:solidFill>
            <a:srgbClr val="2C3C53"/>
          </a:solidFill>
        </p:spPr>
        <p:txBody>
          <a:bodyPr wrap="square" lIns="0" tIns="0" rIns="0" bIns="0" rtlCol="0"/>
          <a:lstStyle/>
          <a:p>
            <a:endParaRPr sz="1200" dirty="0"/>
          </a:p>
        </p:txBody>
      </p:sp>
      <p:sp>
        <p:nvSpPr>
          <p:cNvPr id="44" name="object 44"/>
          <p:cNvSpPr/>
          <p:nvPr/>
        </p:nvSpPr>
        <p:spPr>
          <a:xfrm>
            <a:off x="576819" y="1349093"/>
            <a:ext cx="556895" cy="42863"/>
          </a:xfrm>
          <a:custGeom>
            <a:avLst/>
            <a:gdLst/>
            <a:ahLst/>
            <a:cxnLst/>
            <a:rect l="l" t="t" r="r" b="b"/>
            <a:pathLst>
              <a:path w="1113789" h="85725">
                <a:moveTo>
                  <a:pt x="1071951" y="85664"/>
                </a:moveTo>
                <a:lnTo>
                  <a:pt x="35131" y="85191"/>
                </a:lnTo>
                <a:lnTo>
                  <a:pt x="1158" y="49123"/>
                </a:lnTo>
                <a:lnTo>
                  <a:pt x="0" y="31730"/>
                </a:lnTo>
                <a:lnTo>
                  <a:pt x="5756" y="19065"/>
                </a:lnTo>
                <a:lnTo>
                  <a:pt x="15130" y="9014"/>
                </a:lnTo>
                <a:lnTo>
                  <a:pt x="27308" y="2389"/>
                </a:lnTo>
                <a:lnTo>
                  <a:pt x="41479" y="0"/>
                </a:lnTo>
                <a:lnTo>
                  <a:pt x="1071951" y="0"/>
                </a:lnTo>
                <a:lnTo>
                  <a:pt x="1107593" y="22378"/>
                </a:lnTo>
                <a:lnTo>
                  <a:pt x="1113426" y="53938"/>
                </a:lnTo>
                <a:lnTo>
                  <a:pt x="1107671" y="66605"/>
                </a:lnTo>
                <a:lnTo>
                  <a:pt x="1098300" y="76654"/>
                </a:lnTo>
                <a:lnTo>
                  <a:pt x="1086123" y="83277"/>
                </a:lnTo>
                <a:lnTo>
                  <a:pt x="1071951" y="85664"/>
                </a:lnTo>
                <a:close/>
              </a:path>
            </a:pathLst>
          </a:custGeom>
          <a:solidFill>
            <a:srgbClr val="2C3C53"/>
          </a:solidFill>
        </p:spPr>
        <p:txBody>
          <a:bodyPr wrap="square" lIns="0" tIns="0" rIns="0" bIns="0" rtlCol="0"/>
          <a:lstStyle/>
          <a:p>
            <a:endParaRPr sz="1200" dirty="0"/>
          </a:p>
        </p:txBody>
      </p:sp>
      <p:sp>
        <p:nvSpPr>
          <p:cNvPr id="45" name="object 45"/>
          <p:cNvSpPr/>
          <p:nvPr/>
        </p:nvSpPr>
        <p:spPr>
          <a:xfrm>
            <a:off x="576819" y="1552560"/>
            <a:ext cx="557530" cy="42863"/>
          </a:xfrm>
          <a:custGeom>
            <a:avLst/>
            <a:gdLst/>
            <a:ahLst/>
            <a:cxnLst/>
            <a:rect l="l" t="t" r="r" b="b"/>
            <a:pathLst>
              <a:path w="1115060" h="85725">
                <a:moveTo>
                  <a:pt x="1071946" y="85664"/>
                </a:moveTo>
                <a:lnTo>
                  <a:pt x="35127" y="85190"/>
                </a:lnTo>
                <a:lnTo>
                  <a:pt x="1158" y="49117"/>
                </a:lnTo>
                <a:lnTo>
                  <a:pt x="0" y="31724"/>
                </a:lnTo>
                <a:lnTo>
                  <a:pt x="5756" y="19058"/>
                </a:lnTo>
                <a:lnTo>
                  <a:pt x="15130" y="9009"/>
                </a:lnTo>
                <a:lnTo>
                  <a:pt x="27308" y="2387"/>
                </a:lnTo>
                <a:lnTo>
                  <a:pt x="41479" y="0"/>
                </a:lnTo>
                <a:lnTo>
                  <a:pt x="1083081" y="1453"/>
                </a:lnTo>
                <a:lnTo>
                  <a:pt x="1095778" y="7194"/>
                </a:lnTo>
                <a:lnTo>
                  <a:pt x="1105851" y="16543"/>
                </a:lnTo>
                <a:lnTo>
                  <a:pt x="1112490" y="28691"/>
                </a:lnTo>
                <a:lnTo>
                  <a:pt x="1114883" y="42830"/>
                </a:lnTo>
                <a:lnTo>
                  <a:pt x="1113425" y="53939"/>
                </a:lnTo>
                <a:lnTo>
                  <a:pt x="1107670" y="66605"/>
                </a:lnTo>
                <a:lnTo>
                  <a:pt x="1098298" y="76654"/>
                </a:lnTo>
                <a:lnTo>
                  <a:pt x="1086120" y="83277"/>
                </a:lnTo>
                <a:lnTo>
                  <a:pt x="1071946" y="85664"/>
                </a:lnTo>
                <a:close/>
              </a:path>
            </a:pathLst>
          </a:custGeom>
          <a:solidFill>
            <a:srgbClr val="2C3C53"/>
          </a:solidFill>
        </p:spPr>
        <p:txBody>
          <a:bodyPr wrap="square" lIns="0" tIns="0" rIns="0" bIns="0" rtlCol="0"/>
          <a:lstStyle/>
          <a:p>
            <a:endParaRPr sz="1200" dirty="0"/>
          </a:p>
        </p:txBody>
      </p:sp>
      <p:sp>
        <p:nvSpPr>
          <p:cNvPr id="46" name="object 46"/>
          <p:cNvSpPr/>
          <p:nvPr/>
        </p:nvSpPr>
        <p:spPr>
          <a:xfrm>
            <a:off x="340246" y="1593789"/>
            <a:ext cx="150178" cy="131763"/>
          </a:xfrm>
          <a:custGeom>
            <a:avLst/>
            <a:gdLst/>
            <a:ahLst/>
            <a:cxnLst/>
            <a:rect l="l" t="t" r="r" b="b"/>
            <a:pathLst>
              <a:path w="300355" h="263525">
                <a:moveTo>
                  <a:pt x="224383" y="156985"/>
                </a:moveTo>
                <a:lnTo>
                  <a:pt x="117863" y="156985"/>
                </a:lnTo>
                <a:lnTo>
                  <a:pt x="227247" y="11855"/>
                </a:lnTo>
                <a:lnTo>
                  <a:pt x="237089" y="4784"/>
                </a:lnTo>
                <a:lnTo>
                  <a:pt x="248280" y="796"/>
                </a:lnTo>
                <a:lnTo>
                  <a:pt x="260095" y="0"/>
                </a:lnTo>
                <a:lnTo>
                  <a:pt x="271809" y="2503"/>
                </a:lnTo>
                <a:lnTo>
                  <a:pt x="299037" y="33990"/>
                </a:lnTo>
                <a:lnTo>
                  <a:pt x="299837" y="45789"/>
                </a:lnTo>
                <a:lnTo>
                  <a:pt x="297325" y="57495"/>
                </a:lnTo>
                <a:lnTo>
                  <a:pt x="291398" y="68388"/>
                </a:lnTo>
                <a:lnTo>
                  <a:pt x="224383" y="156985"/>
                </a:lnTo>
                <a:close/>
              </a:path>
              <a:path w="300355" h="263525">
                <a:moveTo>
                  <a:pt x="125063" y="263520"/>
                </a:moveTo>
                <a:lnTo>
                  <a:pt x="6055" y="168617"/>
                </a:lnTo>
                <a:lnTo>
                  <a:pt x="0" y="147103"/>
                </a:lnTo>
                <a:lnTo>
                  <a:pt x="1710" y="135387"/>
                </a:lnTo>
                <a:lnTo>
                  <a:pt x="6784" y="123655"/>
                </a:lnTo>
                <a:lnTo>
                  <a:pt x="15376" y="112372"/>
                </a:lnTo>
                <a:lnTo>
                  <a:pt x="25938" y="106131"/>
                </a:lnTo>
                <a:lnTo>
                  <a:pt x="37578" y="103165"/>
                </a:lnTo>
                <a:lnTo>
                  <a:pt x="49544" y="103508"/>
                </a:lnTo>
                <a:lnTo>
                  <a:pt x="61084" y="107193"/>
                </a:lnTo>
                <a:lnTo>
                  <a:pt x="71446" y="114251"/>
                </a:lnTo>
                <a:lnTo>
                  <a:pt x="117863" y="156985"/>
                </a:lnTo>
                <a:lnTo>
                  <a:pt x="224383" y="156985"/>
                </a:lnTo>
                <a:lnTo>
                  <a:pt x="151431" y="253431"/>
                </a:lnTo>
                <a:lnTo>
                  <a:pt x="140375" y="260174"/>
                </a:lnTo>
                <a:lnTo>
                  <a:pt x="127696" y="263335"/>
                </a:lnTo>
                <a:lnTo>
                  <a:pt x="126387" y="263461"/>
                </a:lnTo>
                <a:lnTo>
                  <a:pt x="125063" y="263520"/>
                </a:lnTo>
                <a:close/>
              </a:path>
            </a:pathLst>
          </a:custGeom>
          <a:solidFill>
            <a:srgbClr val="2C3C53"/>
          </a:solidFill>
        </p:spPr>
        <p:txBody>
          <a:bodyPr wrap="square" lIns="0" tIns="0" rIns="0" bIns="0" rtlCol="0"/>
          <a:lstStyle/>
          <a:p>
            <a:endParaRPr sz="1200" dirty="0"/>
          </a:p>
        </p:txBody>
      </p:sp>
      <p:sp>
        <p:nvSpPr>
          <p:cNvPr id="47" name="object 47"/>
          <p:cNvSpPr/>
          <p:nvPr/>
        </p:nvSpPr>
        <p:spPr>
          <a:xfrm>
            <a:off x="350740" y="1970253"/>
            <a:ext cx="128905" cy="128588"/>
          </a:xfrm>
          <a:custGeom>
            <a:avLst/>
            <a:gdLst/>
            <a:ahLst/>
            <a:cxnLst/>
            <a:rect l="l" t="t" r="r" b="b"/>
            <a:pathLst>
              <a:path w="257809" h="257175">
                <a:moveTo>
                  <a:pt x="248766" y="67817"/>
                </a:moveTo>
                <a:lnTo>
                  <a:pt x="128678" y="67817"/>
                </a:lnTo>
                <a:lnTo>
                  <a:pt x="188630" y="8561"/>
                </a:lnTo>
                <a:lnTo>
                  <a:pt x="199470" y="2595"/>
                </a:lnTo>
                <a:lnTo>
                  <a:pt x="211291" y="0"/>
                </a:lnTo>
                <a:lnTo>
                  <a:pt x="223316" y="773"/>
                </a:lnTo>
                <a:lnTo>
                  <a:pt x="254742" y="27614"/>
                </a:lnTo>
                <a:lnTo>
                  <a:pt x="257363" y="39413"/>
                </a:lnTo>
                <a:lnTo>
                  <a:pt x="256597" y="51423"/>
                </a:lnTo>
                <a:lnTo>
                  <a:pt x="252445" y="62875"/>
                </a:lnTo>
                <a:lnTo>
                  <a:pt x="248766" y="67817"/>
                </a:lnTo>
                <a:close/>
              </a:path>
              <a:path w="257809" h="257175">
                <a:moveTo>
                  <a:pt x="42777" y="256887"/>
                </a:moveTo>
                <a:lnTo>
                  <a:pt x="8627" y="239976"/>
                </a:lnTo>
                <a:lnTo>
                  <a:pt x="0" y="217356"/>
                </a:lnTo>
                <a:lnTo>
                  <a:pt x="764" y="205345"/>
                </a:lnTo>
                <a:lnTo>
                  <a:pt x="4915" y="193892"/>
                </a:lnTo>
                <a:lnTo>
                  <a:pt x="12451" y="183767"/>
                </a:lnTo>
                <a:lnTo>
                  <a:pt x="67967" y="128383"/>
                </a:lnTo>
                <a:lnTo>
                  <a:pt x="6015" y="64768"/>
                </a:lnTo>
                <a:lnTo>
                  <a:pt x="1634" y="54251"/>
                </a:lnTo>
                <a:lnTo>
                  <a:pt x="400" y="42875"/>
                </a:lnTo>
                <a:lnTo>
                  <a:pt x="2444" y="31137"/>
                </a:lnTo>
                <a:lnTo>
                  <a:pt x="7895" y="19534"/>
                </a:lnTo>
                <a:lnTo>
                  <a:pt x="16885" y="8563"/>
                </a:lnTo>
                <a:lnTo>
                  <a:pt x="27723" y="2596"/>
                </a:lnTo>
                <a:lnTo>
                  <a:pt x="39542" y="0"/>
                </a:lnTo>
                <a:lnTo>
                  <a:pt x="51570" y="773"/>
                </a:lnTo>
                <a:lnTo>
                  <a:pt x="63034" y="4916"/>
                </a:lnTo>
                <a:lnTo>
                  <a:pt x="73162" y="12429"/>
                </a:lnTo>
                <a:lnTo>
                  <a:pt x="128678" y="67817"/>
                </a:lnTo>
                <a:lnTo>
                  <a:pt x="248766" y="67817"/>
                </a:lnTo>
                <a:lnTo>
                  <a:pt x="244908" y="73000"/>
                </a:lnTo>
                <a:lnTo>
                  <a:pt x="189401" y="128383"/>
                </a:lnTo>
                <a:lnTo>
                  <a:pt x="249247" y="188950"/>
                </a:lnTo>
                <a:lnTo>
                  <a:pt x="128678" y="188950"/>
                </a:lnTo>
                <a:lnTo>
                  <a:pt x="67074" y="249394"/>
                </a:lnTo>
                <a:lnTo>
                  <a:pt x="55385" y="255013"/>
                </a:lnTo>
                <a:lnTo>
                  <a:pt x="42777" y="256887"/>
                </a:lnTo>
                <a:close/>
              </a:path>
              <a:path w="257809" h="257175">
                <a:moveTo>
                  <a:pt x="207107" y="256241"/>
                </a:moveTo>
                <a:lnTo>
                  <a:pt x="194930" y="252163"/>
                </a:lnTo>
                <a:lnTo>
                  <a:pt x="184192" y="244337"/>
                </a:lnTo>
                <a:lnTo>
                  <a:pt x="128678" y="188950"/>
                </a:lnTo>
                <a:lnTo>
                  <a:pt x="249247" y="188950"/>
                </a:lnTo>
                <a:lnTo>
                  <a:pt x="249600" y="189307"/>
                </a:lnTo>
                <a:lnTo>
                  <a:pt x="255098" y="200039"/>
                </a:lnTo>
                <a:lnTo>
                  <a:pt x="257297" y="211702"/>
                </a:lnTo>
                <a:lnTo>
                  <a:pt x="256154" y="223621"/>
                </a:lnTo>
                <a:lnTo>
                  <a:pt x="222556" y="255418"/>
                </a:lnTo>
                <a:lnTo>
                  <a:pt x="207107" y="256241"/>
                </a:lnTo>
                <a:close/>
              </a:path>
            </a:pathLst>
          </a:custGeom>
          <a:solidFill>
            <a:srgbClr val="2C3C53"/>
          </a:solidFill>
        </p:spPr>
        <p:txBody>
          <a:bodyPr wrap="square" lIns="0" tIns="0" rIns="0" bIns="0" rtlCol="0"/>
          <a:lstStyle/>
          <a:p>
            <a:endParaRPr sz="1200" dirty="0"/>
          </a:p>
        </p:txBody>
      </p:sp>
      <p:sp>
        <p:nvSpPr>
          <p:cNvPr id="48" name="object 48"/>
          <p:cNvSpPr/>
          <p:nvPr/>
        </p:nvSpPr>
        <p:spPr>
          <a:xfrm>
            <a:off x="576089" y="2013028"/>
            <a:ext cx="393065" cy="42863"/>
          </a:xfrm>
          <a:custGeom>
            <a:avLst/>
            <a:gdLst/>
            <a:ahLst/>
            <a:cxnLst/>
            <a:rect l="l" t="t" r="r" b="b"/>
            <a:pathLst>
              <a:path w="786130" h="85725">
                <a:moveTo>
                  <a:pt x="779004" y="85673"/>
                </a:moveTo>
                <a:lnTo>
                  <a:pt x="31805" y="84219"/>
                </a:lnTo>
                <a:lnTo>
                  <a:pt x="2394" y="56976"/>
                </a:lnTo>
                <a:lnTo>
                  <a:pt x="0" y="42838"/>
                </a:lnTo>
                <a:lnTo>
                  <a:pt x="1458" y="31732"/>
                </a:lnTo>
                <a:lnTo>
                  <a:pt x="7217" y="19066"/>
                </a:lnTo>
                <a:lnTo>
                  <a:pt x="16591" y="9014"/>
                </a:lnTo>
                <a:lnTo>
                  <a:pt x="28767" y="2388"/>
                </a:lnTo>
                <a:lnTo>
                  <a:pt x="42932" y="0"/>
                </a:lnTo>
                <a:lnTo>
                  <a:pt x="785659" y="0"/>
                </a:lnTo>
                <a:lnTo>
                  <a:pt x="779004" y="85673"/>
                </a:lnTo>
                <a:close/>
              </a:path>
            </a:pathLst>
          </a:custGeom>
          <a:solidFill>
            <a:srgbClr val="2C3C53"/>
          </a:solidFill>
        </p:spPr>
        <p:txBody>
          <a:bodyPr wrap="square" lIns="0" tIns="0" rIns="0" bIns="0" rtlCol="0"/>
          <a:lstStyle/>
          <a:p>
            <a:endParaRPr sz="1200" dirty="0"/>
          </a:p>
        </p:txBody>
      </p:sp>
      <p:sp>
        <p:nvSpPr>
          <p:cNvPr id="49" name="object 49"/>
          <p:cNvSpPr/>
          <p:nvPr/>
        </p:nvSpPr>
        <p:spPr>
          <a:xfrm>
            <a:off x="576822" y="1927356"/>
            <a:ext cx="398780" cy="42863"/>
          </a:xfrm>
          <a:custGeom>
            <a:avLst/>
            <a:gdLst/>
            <a:ahLst/>
            <a:cxnLst/>
            <a:rect l="l" t="t" r="r" b="b"/>
            <a:pathLst>
              <a:path w="797560" h="85725">
                <a:moveTo>
                  <a:pt x="790859" y="85669"/>
                </a:moveTo>
                <a:lnTo>
                  <a:pt x="35130" y="85196"/>
                </a:lnTo>
                <a:lnTo>
                  <a:pt x="1159" y="49125"/>
                </a:lnTo>
                <a:lnTo>
                  <a:pt x="0" y="31731"/>
                </a:lnTo>
                <a:lnTo>
                  <a:pt x="5754" y="19064"/>
                </a:lnTo>
                <a:lnTo>
                  <a:pt x="15125" y="9013"/>
                </a:lnTo>
                <a:lnTo>
                  <a:pt x="27302" y="2388"/>
                </a:lnTo>
                <a:lnTo>
                  <a:pt x="41473" y="0"/>
                </a:lnTo>
                <a:lnTo>
                  <a:pt x="797526" y="0"/>
                </a:lnTo>
                <a:lnTo>
                  <a:pt x="790859" y="85669"/>
                </a:lnTo>
                <a:close/>
              </a:path>
            </a:pathLst>
          </a:custGeom>
          <a:solidFill>
            <a:srgbClr val="2C3C53"/>
          </a:solidFill>
        </p:spPr>
        <p:txBody>
          <a:bodyPr wrap="square" lIns="0" tIns="0" rIns="0" bIns="0" rtlCol="0"/>
          <a:lstStyle/>
          <a:p>
            <a:endParaRPr sz="1200" dirty="0"/>
          </a:p>
        </p:txBody>
      </p:sp>
      <p:sp>
        <p:nvSpPr>
          <p:cNvPr id="50" name="object 50"/>
          <p:cNvSpPr/>
          <p:nvPr/>
        </p:nvSpPr>
        <p:spPr>
          <a:xfrm>
            <a:off x="576821" y="1723898"/>
            <a:ext cx="488315" cy="42863"/>
          </a:xfrm>
          <a:custGeom>
            <a:avLst/>
            <a:gdLst/>
            <a:ahLst/>
            <a:cxnLst/>
            <a:rect l="l" t="t" r="r" b="b"/>
            <a:pathLst>
              <a:path w="976630" h="85725">
                <a:moveTo>
                  <a:pt x="930095" y="85660"/>
                </a:moveTo>
                <a:lnTo>
                  <a:pt x="35133" y="85187"/>
                </a:lnTo>
                <a:lnTo>
                  <a:pt x="1159" y="49118"/>
                </a:lnTo>
                <a:lnTo>
                  <a:pt x="0" y="31724"/>
                </a:lnTo>
                <a:lnTo>
                  <a:pt x="5756" y="19059"/>
                </a:lnTo>
                <a:lnTo>
                  <a:pt x="15131" y="9010"/>
                </a:lnTo>
                <a:lnTo>
                  <a:pt x="27309" y="2387"/>
                </a:lnTo>
                <a:lnTo>
                  <a:pt x="41480" y="0"/>
                </a:lnTo>
                <a:lnTo>
                  <a:pt x="976062" y="0"/>
                </a:lnTo>
                <a:lnTo>
                  <a:pt x="930095" y="85660"/>
                </a:lnTo>
                <a:close/>
              </a:path>
            </a:pathLst>
          </a:custGeom>
          <a:solidFill>
            <a:srgbClr val="2C3C53"/>
          </a:solidFill>
        </p:spPr>
        <p:txBody>
          <a:bodyPr wrap="square" lIns="0" tIns="0" rIns="0" bIns="0" rtlCol="0"/>
          <a:lstStyle/>
          <a:p>
            <a:endParaRPr sz="1200" dirty="0"/>
          </a:p>
        </p:txBody>
      </p:sp>
      <p:sp>
        <p:nvSpPr>
          <p:cNvPr id="51" name="object 51"/>
          <p:cNvSpPr/>
          <p:nvPr/>
        </p:nvSpPr>
        <p:spPr>
          <a:xfrm>
            <a:off x="576822" y="1638227"/>
            <a:ext cx="534035" cy="42863"/>
          </a:xfrm>
          <a:custGeom>
            <a:avLst/>
            <a:gdLst/>
            <a:ahLst/>
            <a:cxnLst/>
            <a:rect l="l" t="t" r="r" b="b"/>
            <a:pathLst>
              <a:path w="1068070" h="85725">
                <a:moveTo>
                  <a:pt x="1022036" y="85660"/>
                </a:moveTo>
                <a:lnTo>
                  <a:pt x="35128" y="85187"/>
                </a:lnTo>
                <a:lnTo>
                  <a:pt x="1157" y="49116"/>
                </a:lnTo>
                <a:lnTo>
                  <a:pt x="0" y="31725"/>
                </a:lnTo>
                <a:lnTo>
                  <a:pt x="5757" y="19058"/>
                </a:lnTo>
                <a:lnTo>
                  <a:pt x="15130" y="9009"/>
                </a:lnTo>
                <a:lnTo>
                  <a:pt x="27308" y="2387"/>
                </a:lnTo>
                <a:lnTo>
                  <a:pt x="41477" y="0"/>
                </a:lnTo>
                <a:lnTo>
                  <a:pt x="1068003" y="0"/>
                </a:lnTo>
                <a:lnTo>
                  <a:pt x="1022036" y="85660"/>
                </a:lnTo>
                <a:close/>
              </a:path>
            </a:pathLst>
          </a:custGeom>
          <a:solidFill>
            <a:srgbClr val="2C3C53"/>
          </a:solidFill>
        </p:spPr>
        <p:txBody>
          <a:bodyPr wrap="square" lIns="0" tIns="0" rIns="0" bIns="0" rtlCol="0"/>
          <a:lstStyle/>
          <a:p>
            <a:endParaRPr sz="1200" dirty="0"/>
          </a:p>
        </p:txBody>
      </p:sp>
      <p:sp>
        <p:nvSpPr>
          <p:cNvPr id="52" name="object 52"/>
          <p:cNvSpPr/>
          <p:nvPr/>
        </p:nvSpPr>
        <p:spPr>
          <a:xfrm>
            <a:off x="211134" y="974288"/>
            <a:ext cx="1052195" cy="1370965"/>
          </a:xfrm>
          <a:custGeom>
            <a:avLst/>
            <a:gdLst/>
            <a:ahLst/>
            <a:cxnLst/>
            <a:rect l="l" t="t" r="r" b="b"/>
            <a:pathLst>
              <a:path w="2104390" h="2741930">
                <a:moveTo>
                  <a:pt x="1932139" y="2741414"/>
                </a:moveTo>
                <a:lnTo>
                  <a:pt x="170227" y="2741408"/>
                </a:lnTo>
                <a:lnTo>
                  <a:pt x="127259" y="2735587"/>
                </a:lnTo>
                <a:lnTo>
                  <a:pt x="88332" y="2719816"/>
                </a:lnTo>
                <a:lnTo>
                  <a:pt x="54824" y="2695470"/>
                </a:lnTo>
                <a:lnTo>
                  <a:pt x="28116" y="2663928"/>
                </a:lnTo>
                <a:lnTo>
                  <a:pt x="9589" y="2626565"/>
                </a:lnTo>
                <a:lnTo>
                  <a:pt x="624" y="2584760"/>
                </a:lnTo>
                <a:lnTo>
                  <a:pt x="0" y="2570076"/>
                </a:lnTo>
                <a:lnTo>
                  <a:pt x="6" y="169827"/>
                </a:lnTo>
                <a:lnTo>
                  <a:pt x="5839" y="126961"/>
                </a:lnTo>
                <a:lnTo>
                  <a:pt x="21648" y="88125"/>
                </a:lnTo>
                <a:lnTo>
                  <a:pt x="46051" y="54695"/>
                </a:lnTo>
                <a:lnTo>
                  <a:pt x="77668" y="28050"/>
                </a:lnTo>
                <a:lnTo>
                  <a:pt x="115119" y="9567"/>
                </a:lnTo>
                <a:lnTo>
                  <a:pt x="157022" y="623"/>
                </a:lnTo>
                <a:lnTo>
                  <a:pt x="171741" y="0"/>
                </a:lnTo>
                <a:lnTo>
                  <a:pt x="1933646" y="6"/>
                </a:lnTo>
                <a:lnTo>
                  <a:pt x="1976612" y="5825"/>
                </a:lnTo>
                <a:lnTo>
                  <a:pt x="2015541" y="21596"/>
                </a:lnTo>
                <a:lnTo>
                  <a:pt x="2049049" y="45941"/>
                </a:lnTo>
                <a:lnTo>
                  <a:pt x="2075758" y="77484"/>
                </a:lnTo>
                <a:lnTo>
                  <a:pt x="2080693" y="85677"/>
                </a:lnTo>
                <a:lnTo>
                  <a:pt x="1932139" y="85677"/>
                </a:lnTo>
                <a:lnTo>
                  <a:pt x="163652" y="86054"/>
                </a:lnTo>
                <a:lnTo>
                  <a:pt x="124123" y="100084"/>
                </a:lnTo>
                <a:lnTo>
                  <a:pt x="96355" y="130347"/>
                </a:lnTo>
                <a:lnTo>
                  <a:pt x="85872" y="171334"/>
                </a:lnTo>
                <a:lnTo>
                  <a:pt x="86251" y="2578157"/>
                </a:lnTo>
                <a:lnTo>
                  <a:pt x="100319" y="2617593"/>
                </a:lnTo>
                <a:lnTo>
                  <a:pt x="130656" y="2645290"/>
                </a:lnTo>
                <a:lnTo>
                  <a:pt x="171741" y="2655745"/>
                </a:lnTo>
                <a:lnTo>
                  <a:pt x="2080720" y="2655745"/>
                </a:lnTo>
                <a:lnTo>
                  <a:pt x="2074980" y="2665100"/>
                </a:lnTo>
                <a:lnTo>
                  <a:pt x="2048019" y="2696422"/>
                </a:lnTo>
                <a:lnTo>
                  <a:pt x="2014304" y="2720500"/>
                </a:lnTo>
                <a:lnTo>
                  <a:pt x="1975218" y="2735956"/>
                </a:lnTo>
                <a:lnTo>
                  <a:pt x="1946857" y="2740791"/>
                </a:lnTo>
                <a:lnTo>
                  <a:pt x="1932139" y="2741414"/>
                </a:lnTo>
                <a:close/>
              </a:path>
              <a:path w="2104390" h="2741930">
                <a:moveTo>
                  <a:pt x="2017994" y="920454"/>
                </a:moveTo>
                <a:lnTo>
                  <a:pt x="2017618" y="163274"/>
                </a:lnTo>
                <a:lnTo>
                  <a:pt x="2003557" y="123837"/>
                </a:lnTo>
                <a:lnTo>
                  <a:pt x="1973223" y="96135"/>
                </a:lnTo>
                <a:lnTo>
                  <a:pt x="1932139" y="85677"/>
                </a:lnTo>
                <a:lnTo>
                  <a:pt x="2080693" y="85677"/>
                </a:lnTo>
                <a:lnTo>
                  <a:pt x="2098404" y="128355"/>
                </a:lnTo>
                <a:lnTo>
                  <a:pt x="2103876" y="171334"/>
                </a:lnTo>
                <a:lnTo>
                  <a:pt x="2103876" y="760432"/>
                </a:lnTo>
                <a:lnTo>
                  <a:pt x="2017994" y="920454"/>
                </a:lnTo>
                <a:close/>
              </a:path>
              <a:path w="2104390" h="2741930">
                <a:moveTo>
                  <a:pt x="2080720" y="2655745"/>
                </a:moveTo>
                <a:lnTo>
                  <a:pt x="171741" y="2655745"/>
                </a:lnTo>
                <a:lnTo>
                  <a:pt x="1940226" y="2655368"/>
                </a:lnTo>
                <a:lnTo>
                  <a:pt x="1954367" y="2652835"/>
                </a:lnTo>
                <a:lnTo>
                  <a:pt x="1990584" y="2632781"/>
                </a:lnTo>
                <a:lnTo>
                  <a:pt x="2013200" y="2598327"/>
                </a:lnTo>
                <a:lnTo>
                  <a:pt x="2017994" y="2570076"/>
                </a:lnTo>
                <a:lnTo>
                  <a:pt x="2017994" y="2197921"/>
                </a:lnTo>
                <a:lnTo>
                  <a:pt x="2095410" y="2137121"/>
                </a:lnTo>
                <a:lnTo>
                  <a:pt x="2099598" y="2132535"/>
                </a:lnTo>
                <a:lnTo>
                  <a:pt x="2103876" y="2128039"/>
                </a:lnTo>
                <a:lnTo>
                  <a:pt x="2103869" y="2571583"/>
                </a:lnTo>
                <a:lnTo>
                  <a:pt x="2098036" y="2614451"/>
                </a:lnTo>
                <a:lnTo>
                  <a:pt x="2082227" y="2653288"/>
                </a:lnTo>
                <a:lnTo>
                  <a:pt x="2080720" y="2655745"/>
                </a:lnTo>
                <a:close/>
              </a:path>
            </a:pathLst>
          </a:custGeom>
          <a:solidFill>
            <a:srgbClr val="2C3C53"/>
          </a:solidFill>
        </p:spPr>
        <p:txBody>
          <a:bodyPr wrap="square" lIns="0" tIns="0" rIns="0" bIns="0" rtlCol="0"/>
          <a:lstStyle/>
          <a:p>
            <a:endParaRPr sz="1200" dirty="0"/>
          </a:p>
        </p:txBody>
      </p:sp>
      <p:sp>
        <p:nvSpPr>
          <p:cNvPr id="53" name="object 53"/>
          <p:cNvSpPr/>
          <p:nvPr/>
        </p:nvSpPr>
        <p:spPr>
          <a:xfrm>
            <a:off x="1005454" y="1220597"/>
            <a:ext cx="579755" cy="920432"/>
          </a:xfrm>
          <a:custGeom>
            <a:avLst/>
            <a:gdLst/>
            <a:ahLst/>
            <a:cxnLst/>
            <a:rect l="l" t="t" r="r" b="b"/>
            <a:pathLst>
              <a:path w="1159510" h="1840864">
                <a:moveTo>
                  <a:pt x="73916" y="1840852"/>
                </a:moveTo>
                <a:lnTo>
                  <a:pt x="35902" y="1825046"/>
                </a:lnTo>
                <a:lnTo>
                  <a:pt x="9348" y="1794159"/>
                </a:lnTo>
                <a:lnTo>
                  <a:pt x="0" y="1753417"/>
                </a:lnTo>
                <a:lnTo>
                  <a:pt x="0" y="1751915"/>
                </a:lnTo>
                <a:lnTo>
                  <a:pt x="213" y="1751275"/>
                </a:lnTo>
                <a:lnTo>
                  <a:pt x="30483" y="1360409"/>
                </a:lnTo>
                <a:lnTo>
                  <a:pt x="725318" y="59504"/>
                </a:lnTo>
                <a:lnTo>
                  <a:pt x="759000" y="24424"/>
                </a:lnTo>
                <a:lnTo>
                  <a:pt x="802037" y="4338"/>
                </a:lnTo>
                <a:lnTo>
                  <a:pt x="837515" y="0"/>
                </a:lnTo>
                <a:lnTo>
                  <a:pt x="849544" y="719"/>
                </a:lnTo>
                <a:lnTo>
                  <a:pt x="896634" y="15042"/>
                </a:lnTo>
                <a:lnTo>
                  <a:pt x="1030429" y="85599"/>
                </a:lnTo>
                <a:lnTo>
                  <a:pt x="834553" y="85599"/>
                </a:lnTo>
                <a:lnTo>
                  <a:pt x="822805" y="87343"/>
                </a:lnTo>
                <a:lnTo>
                  <a:pt x="811913" y="92056"/>
                </a:lnTo>
                <a:lnTo>
                  <a:pt x="802497" y="99550"/>
                </a:lnTo>
                <a:lnTo>
                  <a:pt x="795177" y="109639"/>
                </a:lnTo>
                <a:lnTo>
                  <a:pt x="657777" y="365789"/>
                </a:lnTo>
                <a:lnTo>
                  <a:pt x="809101" y="441385"/>
                </a:lnTo>
                <a:lnTo>
                  <a:pt x="617214" y="441385"/>
                </a:lnTo>
                <a:lnTo>
                  <a:pt x="140830" y="1328709"/>
                </a:lnTo>
                <a:lnTo>
                  <a:pt x="304721" y="1410527"/>
                </a:lnTo>
                <a:lnTo>
                  <a:pt x="112712" y="1410527"/>
                </a:lnTo>
                <a:lnTo>
                  <a:pt x="85872" y="1755776"/>
                </a:lnTo>
                <a:lnTo>
                  <a:pt x="226584" y="1755776"/>
                </a:lnTo>
                <a:lnTo>
                  <a:pt x="136165" y="1826771"/>
                </a:lnTo>
                <a:lnTo>
                  <a:pt x="126981" y="1832265"/>
                </a:lnTo>
                <a:lnTo>
                  <a:pt x="116494" y="1836469"/>
                </a:lnTo>
                <a:lnTo>
                  <a:pt x="104376" y="1839334"/>
                </a:lnTo>
                <a:lnTo>
                  <a:pt x="90293" y="1840812"/>
                </a:lnTo>
                <a:lnTo>
                  <a:pt x="73916" y="1840852"/>
                </a:lnTo>
                <a:close/>
              </a:path>
              <a:path w="1159510" h="1840864">
                <a:moveTo>
                  <a:pt x="1031392" y="503708"/>
                </a:moveTo>
                <a:lnTo>
                  <a:pt x="933856" y="503708"/>
                </a:lnTo>
                <a:lnTo>
                  <a:pt x="1068456" y="252930"/>
                </a:lnTo>
                <a:lnTo>
                  <a:pt x="1070509" y="248488"/>
                </a:lnTo>
                <a:lnTo>
                  <a:pt x="1072959" y="238265"/>
                </a:lnTo>
                <a:lnTo>
                  <a:pt x="1072475" y="226032"/>
                </a:lnTo>
                <a:lnTo>
                  <a:pt x="1068509" y="210925"/>
                </a:lnTo>
                <a:lnTo>
                  <a:pt x="1060765" y="200645"/>
                </a:lnTo>
                <a:lnTo>
                  <a:pt x="1050217" y="192949"/>
                </a:lnTo>
                <a:lnTo>
                  <a:pt x="846536" y="87012"/>
                </a:lnTo>
                <a:lnTo>
                  <a:pt x="834553" y="85599"/>
                </a:lnTo>
                <a:lnTo>
                  <a:pt x="1030429" y="85599"/>
                </a:lnTo>
                <a:lnTo>
                  <a:pt x="1090365" y="117135"/>
                </a:lnTo>
                <a:lnTo>
                  <a:pt x="1127094" y="146369"/>
                </a:lnTo>
                <a:lnTo>
                  <a:pt x="1151233" y="187612"/>
                </a:lnTo>
                <a:lnTo>
                  <a:pt x="1159265" y="234599"/>
                </a:lnTo>
                <a:lnTo>
                  <a:pt x="1158572" y="246626"/>
                </a:lnTo>
                <a:lnTo>
                  <a:pt x="1156749" y="258601"/>
                </a:lnTo>
                <a:lnTo>
                  <a:pt x="1153772" y="270442"/>
                </a:lnTo>
                <a:lnTo>
                  <a:pt x="1149616" y="282067"/>
                </a:lnTo>
                <a:lnTo>
                  <a:pt x="1144257" y="293393"/>
                </a:lnTo>
                <a:lnTo>
                  <a:pt x="1031392" y="503708"/>
                </a:lnTo>
                <a:close/>
              </a:path>
              <a:path w="1159510" h="1840864">
                <a:moveTo>
                  <a:pt x="514635" y="1466642"/>
                </a:moveTo>
                <a:lnTo>
                  <a:pt x="417128" y="1466642"/>
                </a:lnTo>
                <a:lnTo>
                  <a:pt x="893297" y="579112"/>
                </a:lnTo>
                <a:lnTo>
                  <a:pt x="617214" y="441385"/>
                </a:lnTo>
                <a:lnTo>
                  <a:pt x="809101" y="441385"/>
                </a:lnTo>
                <a:lnTo>
                  <a:pt x="933856" y="503708"/>
                </a:lnTo>
                <a:lnTo>
                  <a:pt x="1031392" y="503708"/>
                </a:lnTo>
                <a:lnTo>
                  <a:pt x="514635" y="1466642"/>
                </a:lnTo>
                <a:close/>
              </a:path>
              <a:path w="1159510" h="1840864">
                <a:moveTo>
                  <a:pt x="226584" y="1755776"/>
                </a:moveTo>
                <a:lnTo>
                  <a:pt x="85872" y="1755776"/>
                </a:lnTo>
                <a:lnTo>
                  <a:pt x="366254" y="1537102"/>
                </a:lnTo>
                <a:lnTo>
                  <a:pt x="112712" y="1410527"/>
                </a:lnTo>
                <a:lnTo>
                  <a:pt x="304721" y="1410527"/>
                </a:lnTo>
                <a:lnTo>
                  <a:pt x="417128" y="1466642"/>
                </a:lnTo>
                <a:lnTo>
                  <a:pt x="514635" y="1466642"/>
                </a:lnTo>
                <a:lnTo>
                  <a:pt x="460274" y="1567940"/>
                </a:lnTo>
                <a:lnTo>
                  <a:pt x="457494" y="1573085"/>
                </a:lnTo>
                <a:lnTo>
                  <a:pt x="453628" y="1577582"/>
                </a:lnTo>
                <a:lnTo>
                  <a:pt x="448894" y="1581220"/>
                </a:lnTo>
                <a:lnTo>
                  <a:pt x="226584" y="1755776"/>
                </a:lnTo>
                <a:close/>
              </a:path>
            </a:pathLst>
          </a:custGeom>
          <a:solidFill>
            <a:srgbClr val="2C3C53"/>
          </a:solidFill>
        </p:spPr>
        <p:txBody>
          <a:bodyPr wrap="square" lIns="0" tIns="0" rIns="0" bIns="0" rtlCol="0"/>
          <a:lstStyle/>
          <a:p>
            <a:endParaRPr sz="1200" dirty="0"/>
          </a:p>
        </p:txBody>
      </p:sp>
      <p:sp>
        <p:nvSpPr>
          <p:cNvPr id="54" name="object 54"/>
          <p:cNvSpPr/>
          <p:nvPr/>
        </p:nvSpPr>
        <p:spPr>
          <a:xfrm>
            <a:off x="1334347" y="1263391"/>
            <a:ext cx="207645" cy="209233"/>
          </a:xfrm>
          <a:custGeom>
            <a:avLst/>
            <a:gdLst/>
            <a:ahLst/>
            <a:cxnLst/>
            <a:rect l="l" t="t" r="r" b="b"/>
            <a:pathLst>
              <a:path w="415289" h="418465">
                <a:moveTo>
                  <a:pt x="276083" y="418130"/>
                </a:moveTo>
                <a:lnTo>
                  <a:pt x="0" y="280201"/>
                </a:lnTo>
                <a:lnTo>
                  <a:pt x="137408" y="24039"/>
                </a:lnTo>
                <a:lnTo>
                  <a:pt x="144725" y="13953"/>
                </a:lnTo>
                <a:lnTo>
                  <a:pt x="154139" y="6459"/>
                </a:lnTo>
                <a:lnTo>
                  <a:pt x="165030" y="1745"/>
                </a:lnTo>
                <a:lnTo>
                  <a:pt x="176778" y="0"/>
                </a:lnTo>
                <a:lnTo>
                  <a:pt x="188764" y="1410"/>
                </a:lnTo>
                <a:lnTo>
                  <a:pt x="392452" y="107357"/>
                </a:lnTo>
                <a:lnTo>
                  <a:pt x="414705" y="140443"/>
                </a:lnTo>
                <a:lnTo>
                  <a:pt x="415190" y="152679"/>
                </a:lnTo>
                <a:lnTo>
                  <a:pt x="412739" y="162904"/>
                </a:lnTo>
                <a:lnTo>
                  <a:pt x="410691" y="167330"/>
                </a:lnTo>
                <a:lnTo>
                  <a:pt x="276083" y="418130"/>
                </a:lnTo>
                <a:close/>
              </a:path>
            </a:pathLst>
          </a:custGeom>
          <a:solidFill>
            <a:srgbClr val="E3EDF6"/>
          </a:solidFill>
        </p:spPr>
        <p:txBody>
          <a:bodyPr wrap="square" lIns="0" tIns="0" rIns="0" bIns="0" rtlCol="0"/>
          <a:lstStyle/>
          <a:p>
            <a:endParaRPr sz="1200" dirty="0"/>
          </a:p>
        </p:txBody>
      </p:sp>
      <p:sp>
        <p:nvSpPr>
          <p:cNvPr id="55" name="object 55"/>
          <p:cNvSpPr/>
          <p:nvPr/>
        </p:nvSpPr>
        <p:spPr>
          <a:xfrm>
            <a:off x="1075876" y="1441294"/>
            <a:ext cx="376238" cy="512763"/>
          </a:xfrm>
          <a:custGeom>
            <a:avLst/>
            <a:gdLst/>
            <a:ahLst/>
            <a:cxnLst/>
            <a:rect l="l" t="t" r="r" b="b"/>
            <a:pathLst>
              <a:path w="752475" h="1025525">
                <a:moveTo>
                  <a:pt x="276297" y="1025240"/>
                </a:moveTo>
                <a:lnTo>
                  <a:pt x="0" y="887312"/>
                </a:lnTo>
                <a:lnTo>
                  <a:pt x="476375" y="0"/>
                </a:lnTo>
                <a:lnTo>
                  <a:pt x="752455" y="137715"/>
                </a:lnTo>
                <a:lnTo>
                  <a:pt x="276297" y="1025240"/>
                </a:lnTo>
                <a:close/>
              </a:path>
            </a:pathLst>
          </a:custGeom>
          <a:solidFill>
            <a:srgbClr val="F35E52"/>
          </a:solidFill>
        </p:spPr>
        <p:txBody>
          <a:bodyPr wrap="square" lIns="0" tIns="0" rIns="0" bIns="0" rtlCol="0"/>
          <a:lstStyle/>
          <a:p>
            <a:endParaRPr sz="1200" dirty="0"/>
          </a:p>
        </p:txBody>
      </p:sp>
      <p:sp>
        <p:nvSpPr>
          <p:cNvPr id="56" name="object 56"/>
          <p:cNvSpPr/>
          <p:nvPr/>
        </p:nvSpPr>
        <p:spPr>
          <a:xfrm>
            <a:off x="1048392" y="1925859"/>
            <a:ext cx="140335" cy="172720"/>
          </a:xfrm>
          <a:custGeom>
            <a:avLst/>
            <a:gdLst/>
            <a:ahLst/>
            <a:cxnLst/>
            <a:rect l="l" t="t" r="r" b="b"/>
            <a:pathLst>
              <a:path w="280669" h="345439">
                <a:moveTo>
                  <a:pt x="0" y="345249"/>
                </a:moveTo>
                <a:lnTo>
                  <a:pt x="26826" y="0"/>
                </a:lnTo>
                <a:lnTo>
                  <a:pt x="280373" y="126575"/>
                </a:lnTo>
                <a:lnTo>
                  <a:pt x="0" y="345249"/>
                </a:lnTo>
                <a:close/>
              </a:path>
            </a:pathLst>
          </a:custGeom>
          <a:solidFill>
            <a:srgbClr val="E3EDF6"/>
          </a:solidFill>
        </p:spPr>
        <p:txBody>
          <a:bodyPr wrap="square" lIns="0" tIns="0" rIns="0" bIns="0" rtlCol="0"/>
          <a:lstStyle/>
          <a:p>
            <a:endParaRPr sz="1200" dirty="0"/>
          </a:p>
        </p:txBody>
      </p:sp>
      <p:sp>
        <p:nvSpPr>
          <p:cNvPr id="57" name="object 57"/>
          <p:cNvSpPr/>
          <p:nvPr/>
        </p:nvSpPr>
        <p:spPr>
          <a:xfrm>
            <a:off x="254068" y="2237909"/>
            <a:ext cx="966153" cy="64453"/>
          </a:xfrm>
          <a:custGeom>
            <a:avLst/>
            <a:gdLst/>
            <a:ahLst/>
            <a:cxnLst/>
            <a:rect l="l" t="t" r="r" b="b"/>
            <a:pathLst>
              <a:path w="1932305" h="128905">
                <a:moveTo>
                  <a:pt x="1920300" y="85669"/>
                </a:moveTo>
                <a:lnTo>
                  <a:pt x="85872" y="85669"/>
                </a:lnTo>
                <a:lnTo>
                  <a:pt x="1854376" y="85292"/>
                </a:lnTo>
                <a:lnTo>
                  <a:pt x="1868535" y="82763"/>
                </a:lnTo>
                <a:lnTo>
                  <a:pt x="1904757" y="62733"/>
                </a:lnTo>
                <a:lnTo>
                  <a:pt x="1927346" y="28284"/>
                </a:lnTo>
                <a:lnTo>
                  <a:pt x="1932130" y="0"/>
                </a:lnTo>
                <a:lnTo>
                  <a:pt x="1931752" y="50912"/>
                </a:lnTo>
                <a:lnTo>
                  <a:pt x="1929211" y="65024"/>
                </a:lnTo>
                <a:lnTo>
                  <a:pt x="1924453" y="78238"/>
                </a:lnTo>
                <a:lnTo>
                  <a:pt x="1920300" y="85669"/>
                </a:lnTo>
                <a:close/>
              </a:path>
              <a:path w="1932305" h="128905">
                <a:moveTo>
                  <a:pt x="1846266" y="128503"/>
                </a:moveTo>
                <a:lnTo>
                  <a:pt x="77770" y="128125"/>
                </a:lnTo>
                <a:lnTo>
                  <a:pt x="38245" y="114092"/>
                </a:lnTo>
                <a:lnTo>
                  <a:pt x="10481" y="83828"/>
                </a:lnTo>
                <a:lnTo>
                  <a:pt x="0" y="42834"/>
                </a:lnTo>
                <a:lnTo>
                  <a:pt x="378" y="8097"/>
                </a:lnTo>
                <a:lnTo>
                  <a:pt x="2914" y="22223"/>
                </a:lnTo>
                <a:lnTo>
                  <a:pt x="7664" y="35444"/>
                </a:lnTo>
                <a:lnTo>
                  <a:pt x="33168" y="67653"/>
                </a:lnTo>
                <a:lnTo>
                  <a:pt x="71300" y="84442"/>
                </a:lnTo>
                <a:lnTo>
                  <a:pt x="85872" y="85669"/>
                </a:lnTo>
                <a:lnTo>
                  <a:pt x="1920300" y="85669"/>
                </a:lnTo>
                <a:lnTo>
                  <a:pt x="1917683" y="90351"/>
                </a:lnTo>
                <a:lnTo>
                  <a:pt x="1887346" y="118048"/>
                </a:lnTo>
                <a:lnTo>
                  <a:pt x="1860812" y="127274"/>
                </a:lnTo>
                <a:lnTo>
                  <a:pt x="1846266" y="128503"/>
                </a:lnTo>
                <a:close/>
              </a:path>
            </a:pathLst>
          </a:custGeom>
          <a:solidFill>
            <a:srgbClr val="68B7B7"/>
          </a:solidFill>
        </p:spPr>
        <p:txBody>
          <a:bodyPr wrap="square" lIns="0" tIns="0" rIns="0" bIns="0" rtlCol="0"/>
          <a:lstStyle/>
          <a:p>
            <a:endParaRPr sz="1200" dirty="0"/>
          </a:p>
        </p:txBody>
      </p:sp>
      <p:sp>
        <p:nvSpPr>
          <p:cNvPr id="58" name="object 58"/>
          <p:cNvSpPr/>
          <p:nvPr/>
        </p:nvSpPr>
        <p:spPr>
          <a:xfrm>
            <a:off x="254068" y="2259327"/>
            <a:ext cx="966153" cy="42863"/>
          </a:xfrm>
          <a:custGeom>
            <a:avLst/>
            <a:gdLst/>
            <a:ahLst/>
            <a:cxnLst/>
            <a:rect l="l" t="t" r="r" b="b"/>
            <a:pathLst>
              <a:path w="1932305" h="85725">
                <a:moveTo>
                  <a:pt x="641" y="7576"/>
                </a:moveTo>
                <a:lnTo>
                  <a:pt x="23" y="2040"/>
                </a:lnTo>
                <a:lnTo>
                  <a:pt x="0" y="0"/>
                </a:lnTo>
                <a:lnTo>
                  <a:pt x="641" y="7576"/>
                </a:lnTo>
                <a:close/>
              </a:path>
              <a:path w="1932305" h="85725">
                <a:moveTo>
                  <a:pt x="1558" y="15807"/>
                </a:moveTo>
                <a:lnTo>
                  <a:pt x="1230" y="14537"/>
                </a:lnTo>
                <a:lnTo>
                  <a:pt x="641" y="7576"/>
                </a:lnTo>
                <a:lnTo>
                  <a:pt x="1558" y="15807"/>
                </a:lnTo>
                <a:close/>
              </a:path>
              <a:path w="1932305" h="85725">
                <a:moveTo>
                  <a:pt x="3447" y="23109"/>
                </a:moveTo>
                <a:lnTo>
                  <a:pt x="1703" y="17105"/>
                </a:lnTo>
                <a:lnTo>
                  <a:pt x="1558" y="15807"/>
                </a:lnTo>
                <a:lnTo>
                  <a:pt x="3447" y="23109"/>
                </a:lnTo>
                <a:close/>
              </a:path>
              <a:path w="1932305" h="85725">
                <a:moveTo>
                  <a:pt x="5258" y="29343"/>
                </a:moveTo>
                <a:lnTo>
                  <a:pt x="4785" y="28281"/>
                </a:lnTo>
                <a:lnTo>
                  <a:pt x="3447" y="23109"/>
                </a:lnTo>
                <a:lnTo>
                  <a:pt x="5258" y="29343"/>
                </a:lnTo>
                <a:close/>
              </a:path>
              <a:path w="1932305" h="85725">
                <a:moveTo>
                  <a:pt x="9951" y="39881"/>
                </a:moveTo>
                <a:lnTo>
                  <a:pt x="5817" y="31267"/>
                </a:lnTo>
                <a:lnTo>
                  <a:pt x="5258" y="29343"/>
                </a:lnTo>
                <a:lnTo>
                  <a:pt x="9951" y="39881"/>
                </a:lnTo>
                <a:close/>
              </a:path>
              <a:path w="1932305" h="85725">
                <a:moveTo>
                  <a:pt x="10609" y="41252"/>
                </a:moveTo>
                <a:lnTo>
                  <a:pt x="10462" y="41029"/>
                </a:lnTo>
                <a:lnTo>
                  <a:pt x="9951" y="39881"/>
                </a:lnTo>
                <a:lnTo>
                  <a:pt x="10609" y="41252"/>
                </a:lnTo>
                <a:close/>
              </a:path>
              <a:path w="1932305" h="85725">
                <a:moveTo>
                  <a:pt x="77756" y="85291"/>
                </a:moveTo>
                <a:lnTo>
                  <a:pt x="40659" y="74165"/>
                </a:lnTo>
                <a:lnTo>
                  <a:pt x="12067" y="44290"/>
                </a:lnTo>
                <a:lnTo>
                  <a:pt x="10609" y="41252"/>
                </a:lnTo>
                <a:lnTo>
                  <a:pt x="18060" y="52579"/>
                </a:lnTo>
                <a:lnTo>
                  <a:pt x="27374" y="62730"/>
                </a:lnTo>
                <a:lnTo>
                  <a:pt x="38204" y="71278"/>
                </a:lnTo>
                <a:lnTo>
                  <a:pt x="50346" y="78023"/>
                </a:lnTo>
                <a:lnTo>
                  <a:pt x="63597" y="82761"/>
                </a:lnTo>
                <a:lnTo>
                  <a:pt x="77756" y="85291"/>
                </a:lnTo>
                <a:close/>
              </a:path>
              <a:path w="1932305" h="85725">
                <a:moveTo>
                  <a:pt x="1931469" y="7782"/>
                </a:moveTo>
                <a:lnTo>
                  <a:pt x="1932130" y="0"/>
                </a:lnTo>
                <a:lnTo>
                  <a:pt x="1932106" y="2055"/>
                </a:lnTo>
                <a:lnTo>
                  <a:pt x="1931469" y="7782"/>
                </a:lnTo>
                <a:close/>
              </a:path>
              <a:path w="1932305" h="85725">
                <a:moveTo>
                  <a:pt x="1930588" y="15711"/>
                </a:moveTo>
                <a:lnTo>
                  <a:pt x="1931469" y="7782"/>
                </a:lnTo>
                <a:lnTo>
                  <a:pt x="1930897" y="14518"/>
                </a:lnTo>
                <a:lnTo>
                  <a:pt x="1930588" y="15711"/>
                </a:lnTo>
                <a:close/>
              </a:path>
              <a:path w="1932305" h="85725">
                <a:moveTo>
                  <a:pt x="1928413" y="24093"/>
                </a:moveTo>
                <a:lnTo>
                  <a:pt x="1930588" y="15711"/>
                </a:lnTo>
                <a:lnTo>
                  <a:pt x="1930429" y="17137"/>
                </a:lnTo>
                <a:lnTo>
                  <a:pt x="1928413" y="24093"/>
                </a:lnTo>
                <a:close/>
              </a:path>
              <a:path w="1932305" h="85725">
                <a:moveTo>
                  <a:pt x="1926974" y="29058"/>
                </a:moveTo>
                <a:lnTo>
                  <a:pt x="1928413" y="24093"/>
                </a:lnTo>
                <a:lnTo>
                  <a:pt x="1927335" y="28251"/>
                </a:lnTo>
                <a:lnTo>
                  <a:pt x="1926974" y="29058"/>
                </a:lnTo>
                <a:close/>
              </a:path>
              <a:path w="1932305" h="85725">
                <a:moveTo>
                  <a:pt x="1854360" y="85291"/>
                </a:moveTo>
                <a:lnTo>
                  <a:pt x="1893882" y="71260"/>
                </a:lnTo>
                <a:lnTo>
                  <a:pt x="1921647" y="40995"/>
                </a:lnTo>
                <a:lnTo>
                  <a:pt x="1926974" y="29058"/>
                </a:lnTo>
                <a:lnTo>
                  <a:pt x="1926323" y="31307"/>
                </a:lnTo>
                <a:lnTo>
                  <a:pt x="1902380" y="66003"/>
                </a:lnTo>
                <a:lnTo>
                  <a:pt x="1867203" y="84062"/>
                </a:lnTo>
                <a:lnTo>
                  <a:pt x="1854360" y="85291"/>
                </a:lnTo>
                <a:close/>
              </a:path>
            </a:pathLst>
          </a:custGeom>
          <a:solidFill>
            <a:srgbClr val="273D4A"/>
          </a:solidFill>
        </p:spPr>
        <p:txBody>
          <a:bodyPr wrap="square" lIns="0" tIns="0" rIns="0" bIns="0" rtlCol="0"/>
          <a:lstStyle/>
          <a:p>
            <a:endParaRPr sz="1200" dirty="0"/>
          </a:p>
        </p:txBody>
      </p:sp>
      <p:sp>
        <p:nvSpPr>
          <p:cNvPr id="59" name="object 59"/>
          <p:cNvSpPr/>
          <p:nvPr/>
        </p:nvSpPr>
        <p:spPr>
          <a:xfrm>
            <a:off x="254068" y="1017123"/>
            <a:ext cx="966153" cy="64453"/>
          </a:xfrm>
          <a:custGeom>
            <a:avLst/>
            <a:gdLst/>
            <a:ahLst/>
            <a:cxnLst/>
            <a:rect l="l" t="t" r="r" b="b"/>
            <a:pathLst>
              <a:path w="1932305" h="128904">
                <a:moveTo>
                  <a:pt x="0" y="128516"/>
                </a:moveTo>
                <a:lnTo>
                  <a:pt x="379" y="77586"/>
                </a:lnTo>
                <a:lnTo>
                  <a:pt x="14449" y="38154"/>
                </a:lnTo>
                <a:lnTo>
                  <a:pt x="44788" y="10456"/>
                </a:lnTo>
                <a:lnTo>
                  <a:pt x="85872" y="0"/>
                </a:lnTo>
                <a:lnTo>
                  <a:pt x="1846271" y="0"/>
                </a:lnTo>
                <a:lnTo>
                  <a:pt x="1893898" y="14414"/>
                </a:lnTo>
                <a:lnTo>
                  <a:pt x="1920455" y="42847"/>
                </a:lnTo>
                <a:lnTo>
                  <a:pt x="1846271" y="42847"/>
                </a:lnTo>
                <a:lnTo>
                  <a:pt x="77756" y="43224"/>
                </a:lnTo>
                <a:lnTo>
                  <a:pt x="38204" y="57234"/>
                </a:lnTo>
                <a:lnTo>
                  <a:pt x="10462" y="87481"/>
                </a:lnTo>
                <a:lnTo>
                  <a:pt x="1230" y="113976"/>
                </a:lnTo>
                <a:lnTo>
                  <a:pt x="0" y="128516"/>
                </a:lnTo>
                <a:close/>
              </a:path>
              <a:path w="1932305" h="128904">
                <a:moveTo>
                  <a:pt x="1931765" y="120417"/>
                </a:moveTo>
                <a:lnTo>
                  <a:pt x="1917716" y="80955"/>
                </a:lnTo>
                <a:lnTo>
                  <a:pt x="1887393" y="53282"/>
                </a:lnTo>
                <a:lnTo>
                  <a:pt x="1846271" y="42847"/>
                </a:lnTo>
                <a:lnTo>
                  <a:pt x="1920455" y="42847"/>
                </a:lnTo>
                <a:lnTo>
                  <a:pt x="1921662" y="44680"/>
                </a:lnTo>
                <a:lnTo>
                  <a:pt x="1927349" y="57424"/>
                </a:lnTo>
                <a:lnTo>
                  <a:pt x="1930910" y="71155"/>
                </a:lnTo>
                <a:lnTo>
                  <a:pt x="1932143" y="85669"/>
                </a:lnTo>
                <a:lnTo>
                  <a:pt x="1931765" y="120417"/>
                </a:lnTo>
                <a:close/>
              </a:path>
            </a:pathLst>
          </a:custGeom>
          <a:solidFill>
            <a:srgbClr val="A9E1E4"/>
          </a:solidFill>
        </p:spPr>
        <p:txBody>
          <a:bodyPr wrap="square" lIns="0" tIns="0" rIns="0" bIns="0" rtlCol="0"/>
          <a:lstStyle/>
          <a:p>
            <a:endParaRPr sz="1200" dirty="0"/>
          </a:p>
        </p:txBody>
      </p:sp>
      <p:sp>
        <p:nvSpPr>
          <p:cNvPr id="60" name="object 60"/>
          <p:cNvSpPr/>
          <p:nvPr/>
        </p:nvSpPr>
        <p:spPr>
          <a:xfrm>
            <a:off x="254257" y="1017123"/>
            <a:ext cx="966153" cy="64453"/>
          </a:xfrm>
          <a:custGeom>
            <a:avLst/>
            <a:gdLst/>
            <a:ahLst/>
            <a:cxnLst/>
            <a:rect l="l" t="t" r="r" b="b"/>
            <a:pathLst>
              <a:path w="1932305" h="128904">
                <a:moveTo>
                  <a:pt x="85201" y="24"/>
                </a:moveTo>
                <a:lnTo>
                  <a:pt x="85494" y="0"/>
                </a:lnTo>
                <a:lnTo>
                  <a:pt x="1845892" y="0"/>
                </a:lnTo>
                <a:lnTo>
                  <a:pt x="85201" y="24"/>
                </a:lnTo>
                <a:close/>
              </a:path>
              <a:path w="1932305" h="128904">
                <a:moveTo>
                  <a:pt x="1857283" y="962"/>
                </a:moveTo>
                <a:lnTo>
                  <a:pt x="1845892" y="0"/>
                </a:lnTo>
                <a:lnTo>
                  <a:pt x="1854007" y="377"/>
                </a:lnTo>
                <a:lnTo>
                  <a:pt x="1857283" y="962"/>
                </a:lnTo>
                <a:close/>
              </a:path>
              <a:path w="1932305" h="128904">
                <a:moveTo>
                  <a:pt x="77868" y="642"/>
                </a:moveTo>
                <a:lnTo>
                  <a:pt x="83414" y="24"/>
                </a:lnTo>
                <a:lnTo>
                  <a:pt x="85201" y="24"/>
                </a:lnTo>
                <a:lnTo>
                  <a:pt x="77868" y="642"/>
                </a:lnTo>
                <a:close/>
              </a:path>
              <a:path w="1932305" h="128904">
                <a:moveTo>
                  <a:pt x="69633" y="1559"/>
                </a:moveTo>
                <a:lnTo>
                  <a:pt x="70922" y="1227"/>
                </a:lnTo>
                <a:lnTo>
                  <a:pt x="77868" y="642"/>
                </a:lnTo>
                <a:lnTo>
                  <a:pt x="69633" y="1559"/>
                </a:lnTo>
                <a:close/>
              </a:path>
              <a:path w="1932305" h="128904">
                <a:moveTo>
                  <a:pt x="1864188" y="2197"/>
                </a:moveTo>
                <a:lnTo>
                  <a:pt x="1857283" y="962"/>
                </a:lnTo>
                <a:lnTo>
                  <a:pt x="1860441" y="1229"/>
                </a:lnTo>
                <a:lnTo>
                  <a:pt x="1864188" y="2197"/>
                </a:lnTo>
                <a:close/>
              </a:path>
              <a:path w="1932305" h="128904">
                <a:moveTo>
                  <a:pt x="62344" y="3436"/>
                </a:moveTo>
                <a:lnTo>
                  <a:pt x="68323" y="1705"/>
                </a:lnTo>
                <a:lnTo>
                  <a:pt x="69633" y="1559"/>
                </a:lnTo>
                <a:lnTo>
                  <a:pt x="62344" y="3436"/>
                </a:lnTo>
                <a:close/>
              </a:path>
              <a:path w="1932305" h="128904">
                <a:moveTo>
                  <a:pt x="1871339" y="4043"/>
                </a:moveTo>
                <a:lnTo>
                  <a:pt x="1864188" y="2197"/>
                </a:lnTo>
                <a:lnTo>
                  <a:pt x="1868164" y="2908"/>
                </a:lnTo>
                <a:lnTo>
                  <a:pt x="1871339" y="4043"/>
                </a:lnTo>
                <a:close/>
              </a:path>
              <a:path w="1932305" h="128904">
                <a:moveTo>
                  <a:pt x="56064" y="5254"/>
                </a:moveTo>
                <a:lnTo>
                  <a:pt x="57146" y="4774"/>
                </a:lnTo>
                <a:lnTo>
                  <a:pt x="62344" y="3436"/>
                </a:lnTo>
                <a:lnTo>
                  <a:pt x="56064" y="5254"/>
                </a:lnTo>
                <a:close/>
              </a:path>
              <a:path w="1932305" h="128904">
                <a:moveTo>
                  <a:pt x="1877501" y="6247"/>
                </a:moveTo>
                <a:lnTo>
                  <a:pt x="1871339" y="4043"/>
                </a:lnTo>
                <a:lnTo>
                  <a:pt x="1874204" y="4783"/>
                </a:lnTo>
                <a:lnTo>
                  <a:pt x="1877501" y="6247"/>
                </a:lnTo>
                <a:close/>
              </a:path>
              <a:path w="1932305" h="128904">
                <a:moveTo>
                  <a:pt x="45588" y="9898"/>
                </a:moveTo>
                <a:lnTo>
                  <a:pt x="54135" y="5812"/>
                </a:lnTo>
                <a:lnTo>
                  <a:pt x="56064" y="5254"/>
                </a:lnTo>
                <a:lnTo>
                  <a:pt x="45588" y="9898"/>
                </a:lnTo>
                <a:close/>
              </a:path>
              <a:path w="1932305" h="128904">
                <a:moveTo>
                  <a:pt x="1884452" y="9334"/>
                </a:moveTo>
                <a:lnTo>
                  <a:pt x="1877501" y="6247"/>
                </a:lnTo>
                <a:lnTo>
                  <a:pt x="1881415" y="7647"/>
                </a:lnTo>
                <a:lnTo>
                  <a:pt x="1884452" y="9334"/>
                </a:lnTo>
                <a:close/>
              </a:path>
              <a:path w="1932305" h="128904">
                <a:moveTo>
                  <a:pt x="1889798" y="12304"/>
                </a:moveTo>
                <a:lnTo>
                  <a:pt x="1884452" y="9334"/>
                </a:lnTo>
                <a:lnTo>
                  <a:pt x="1886978" y="10456"/>
                </a:lnTo>
                <a:lnTo>
                  <a:pt x="1889798" y="12304"/>
                </a:lnTo>
                <a:close/>
              </a:path>
              <a:path w="1932305" h="128904">
                <a:moveTo>
                  <a:pt x="44128" y="10596"/>
                </a:moveTo>
                <a:lnTo>
                  <a:pt x="44367" y="10439"/>
                </a:lnTo>
                <a:lnTo>
                  <a:pt x="45588" y="9898"/>
                </a:lnTo>
                <a:lnTo>
                  <a:pt x="44128" y="10596"/>
                </a:lnTo>
                <a:close/>
              </a:path>
              <a:path w="1932305" h="128904">
                <a:moveTo>
                  <a:pt x="0" y="77573"/>
                </a:moveTo>
                <a:lnTo>
                  <a:pt x="11151" y="40572"/>
                </a:lnTo>
                <a:lnTo>
                  <a:pt x="41087" y="12049"/>
                </a:lnTo>
                <a:lnTo>
                  <a:pt x="44128" y="10596"/>
                </a:lnTo>
                <a:lnTo>
                  <a:pt x="32790" y="18019"/>
                </a:lnTo>
                <a:lnTo>
                  <a:pt x="22615" y="27313"/>
                </a:lnTo>
                <a:lnTo>
                  <a:pt x="14046" y="38117"/>
                </a:lnTo>
                <a:lnTo>
                  <a:pt x="7286" y="50230"/>
                </a:lnTo>
                <a:lnTo>
                  <a:pt x="2536" y="63450"/>
                </a:lnTo>
                <a:lnTo>
                  <a:pt x="0" y="77573"/>
                </a:lnTo>
                <a:close/>
              </a:path>
              <a:path w="1932305" h="128904">
                <a:moveTo>
                  <a:pt x="1896356" y="16602"/>
                </a:moveTo>
                <a:lnTo>
                  <a:pt x="1889798" y="12304"/>
                </a:lnTo>
                <a:lnTo>
                  <a:pt x="1893557" y="14392"/>
                </a:lnTo>
                <a:lnTo>
                  <a:pt x="1896356" y="16602"/>
                </a:lnTo>
                <a:close/>
              </a:path>
              <a:path w="1932305" h="128904">
                <a:moveTo>
                  <a:pt x="1900935" y="20217"/>
                </a:moveTo>
                <a:lnTo>
                  <a:pt x="1896356" y="16602"/>
                </a:lnTo>
                <a:lnTo>
                  <a:pt x="1898558" y="18045"/>
                </a:lnTo>
                <a:lnTo>
                  <a:pt x="1900935" y="20217"/>
                </a:lnTo>
                <a:close/>
              </a:path>
              <a:path w="1932305" h="128904">
                <a:moveTo>
                  <a:pt x="1906819" y="25592"/>
                </a:moveTo>
                <a:lnTo>
                  <a:pt x="1900935" y="20217"/>
                </a:lnTo>
                <a:lnTo>
                  <a:pt x="1904387" y="22942"/>
                </a:lnTo>
                <a:lnTo>
                  <a:pt x="1906819" y="25592"/>
                </a:lnTo>
                <a:close/>
              </a:path>
              <a:path w="1932305" h="128904">
                <a:moveTo>
                  <a:pt x="1910723" y="29847"/>
                </a:moveTo>
                <a:lnTo>
                  <a:pt x="1906819" y="25592"/>
                </a:lnTo>
                <a:lnTo>
                  <a:pt x="1908738" y="27346"/>
                </a:lnTo>
                <a:lnTo>
                  <a:pt x="1910723" y="29847"/>
                </a:lnTo>
                <a:close/>
              </a:path>
              <a:path w="1932305" h="128904">
                <a:moveTo>
                  <a:pt x="1915654" y="36059"/>
                </a:moveTo>
                <a:lnTo>
                  <a:pt x="1910723" y="29847"/>
                </a:lnTo>
                <a:lnTo>
                  <a:pt x="1913702" y="33093"/>
                </a:lnTo>
                <a:lnTo>
                  <a:pt x="1915654" y="36059"/>
                </a:lnTo>
                <a:close/>
              </a:path>
              <a:path w="1932305" h="128904">
                <a:moveTo>
                  <a:pt x="1918924" y="41031"/>
                </a:moveTo>
                <a:lnTo>
                  <a:pt x="1915654" y="36059"/>
                </a:lnTo>
                <a:lnTo>
                  <a:pt x="1917316" y="38154"/>
                </a:lnTo>
                <a:lnTo>
                  <a:pt x="1918924" y="41031"/>
                </a:lnTo>
                <a:close/>
              </a:path>
              <a:path w="1932305" h="128904">
                <a:moveTo>
                  <a:pt x="1922703" y="47790"/>
                </a:moveTo>
                <a:lnTo>
                  <a:pt x="1918924" y="41031"/>
                </a:lnTo>
                <a:lnTo>
                  <a:pt x="1921301" y="44643"/>
                </a:lnTo>
                <a:lnTo>
                  <a:pt x="1922703" y="47790"/>
                </a:lnTo>
                <a:close/>
              </a:path>
              <a:path w="1932305" h="128904">
                <a:moveTo>
                  <a:pt x="1925273" y="53560"/>
                </a:moveTo>
                <a:lnTo>
                  <a:pt x="1922703" y="47790"/>
                </a:lnTo>
                <a:lnTo>
                  <a:pt x="1924086" y="50266"/>
                </a:lnTo>
                <a:lnTo>
                  <a:pt x="1925273" y="53560"/>
                </a:lnTo>
                <a:close/>
              </a:path>
              <a:path w="1932305" h="128904">
                <a:moveTo>
                  <a:pt x="1927813" y="60614"/>
                </a:moveTo>
                <a:lnTo>
                  <a:pt x="1925273" y="53560"/>
                </a:lnTo>
                <a:lnTo>
                  <a:pt x="1926979" y="57391"/>
                </a:lnTo>
                <a:lnTo>
                  <a:pt x="1927813" y="60614"/>
                </a:lnTo>
                <a:close/>
              </a:path>
              <a:path w="1932305" h="128904">
                <a:moveTo>
                  <a:pt x="1929510" y="67174"/>
                </a:moveTo>
                <a:lnTo>
                  <a:pt x="1927813" y="60614"/>
                </a:lnTo>
                <a:lnTo>
                  <a:pt x="1928845" y="63478"/>
                </a:lnTo>
                <a:lnTo>
                  <a:pt x="1929510" y="67174"/>
                </a:lnTo>
                <a:close/>
              </a:path>
              <a:path w="1932305" h="128904">
                <a:moveTo>
                  <a:pt x="1930811" y="74391"/>
                </a:moveTo>
                <a:lnTo>
                  <a:pt x="1929510" y="67174"/>
                </a:lnTo>
                <a:lnTo>
                  <a:pt x="1930535" y="71134"/>
                </a:lnTo>
                <a:lnTo>
                  <a:pt x="1930811" y="74391"/>
                </a:lnTo>
                <a:close/>
              </a:path>
              <a:path w="1932305" h="128904">
                <a:moveTo>
                  <a:pt x="1931416" y="81539"/>
                </a:moveTo>
                <a:lnTo>
                  <a:pt x="1930811" y="74391"/>
                </a:lnTo>
                <a:lnTo>
                  <a:pt x="1931386" y="77586"/>
                </a:lnTo>
                <a:lnTo>
                  <a:pt x="1931416" y="81539"/>
                </a:lnTo>
                <a:close/>
              </a:path>
              <a:path w="1932305" h="128904">
                <a:moveTo>
                  <a:pt x="1931765" y="128516"/>
                </a:moveTo>
                <a:lnTo>
                  <a:pt x="1931416" y="81539"/>
                </a:lnTo>
                <a:lnTo>
                  <a:pt x="1931765" y="85669"/>
                </a:lnTo>
                <a:lnTo>
                  <a:pt x="1931765" y="128516"/>
                </a:lnTo>
                <a:close/>
              </a:path>
            </a:pathLst>
          </a:custGeom>
          <a:solidFill>
            <a:srgbClr val="5E7887"/>
          </a:solidFill>
        </p:spPr>
        <p:txBody>
          <a:bodyPr wrap="square" lIns="0" tIns="0" rIns="0" bIns="0" rtlCol="0"/>
          <a:lstStyle/>
          <a:p>
            <a:endParaRPr sz="1200" dirty="0"/>
          </a:p>
        </p:txBody>
      </p:sp>
      <p:sp>
        <p:nvSpPr>
          <p:cNvPr id="61" name="object 61"/>
          <p:cNvSpPr/>
          <p:nvPr/>
        </p:nvSpPr>
        <p:spPr>
          <a:xfrm>
            <a:off x="1334355" y="1263384"/>
            <a:ext cx="207963" cy="140335"/>
          </a:xfrm>
          <a:custGeom>
            <a:avLst/>
            <a:gdLst/>
            <a:ahLst/>
            <a:cxnLst/>
            <a:rect l="l" t="t" r="r" b="b"/>
            <a:pathLst>
              <a:path w="415925" h="280669">
                <a:moveTo>
                  <a:pt x="234519" y="24335"/>
                </a:moveTo>
                <a:lnTo>
                  <a:pt x="195048" y="3577"/>
                </a:lnTo>
                <a:lnTo>
                  <a:pt x="184584" y="1062"/>
                </a:lnTo>
                <a:lnTo>
                  <a:pt x="171248" y="929"/>
                </a:lnTo>
                <a:lnTo>
                  <a:pt x="177497" y="21"/>
                </a:lnTo>
                <a:lnTo>
                  <a:pt x="184621" y="0"/>
                </a:lnTo>
                <a:lnTo>
                  <a:pt x="191829" y="1682"/>
                </a:lnTo>
                <a:lnTo>
                  <a:pt x="234519" y="24335"/>
                </a:lnTo>
                <a:close/>
              </a:path>
              <a:path w="415925" h="280669">
                <a:moveTo>
                  <a:pt x="166602" y="1605"/>
                </a:moveTo>
                <a:lnTo>
                  <a:pt x="168582" y="903"/>
                </a:lnTo>
                <a:lnTo>
                  <a:pt x="171248" y="929"/>
                </a:lnTo>
                <a:lnTo>
                  <a:pt x="166602" y="1605"/>
                </a:lnTo>
                <a:close/>
              </a:path>
              <a:path w="415925" h="280669">
                <a:moveTo>
                  <a:pt x="160491" y="3772"/>
                </a:moveTo>
                <a:lnTo>
                  <a:pt x="164533" y="1906"/>
                </a:lnTo>
                <a:lnTo>
                  <a:pt x="166602" y="1605"/>
                </a:lnTo>
                <a:lnTo>
                  <a:pt x="160491" y="3772"/>
                </a:lnTo>
                <a:close/>
              </a:path>
              <a:path w="415925" h="280669">
                <a:moveTo>
                  <a:pt x="154578" y="6501"/>
                </a:moveTo>
                <a:lnTo>
                  <a:pt x="156261" y="5271"/>
                </a:lnTo>
                <a:lnTo>
                  <a:pt x="160491" y="3772"/>
                </a:lnTo>
                <a:lnTo>
                  <a:pt x="154578" y="6501"/>
                </a:lnTo>
                <a:close/>
              </a:path>
              <a:path w="415925" h="280669">
                <a:moveTo>
                  <a:pt x="149299" y="10358"/>
                </a:moveTo>
                <a:lnTo>
                  <a:pt x="152646" y="7393"/>
                </a:lnTo>
                <a:lnTo>
                  <a:pt x="154578" y="6501"/>
                </a:lnTo>
                <a:lnTo>
                  <a:pt x="149299" y="10358"/>
                </a:lnTo>
                <a:close/>
              </a:path>
              <a:path w="415925" h="280669">
                <a:moveTo>
                  <a:pt x="144314" y="14775"/>
                </a:moveTo>
                <a:lnTo>
                  <a:pt x="145586" y="13071"/>
                </a:lnTo>
                <a:lnTo>
                  <a:pt x="149299" y="10358"/>
                </a:lnTo>
                <a:lnTo>
                  <a:pt x="144314" y="14775"/>
                </a:lnTo>
                <a:close/>
              </a:path>
              <a:path w="415925" h="280669">
                <a:moveTo>
                  <a:pt x="141207" y="18936"/>
                </a:moveTo>
                <a:lnTo>
                  <a:pt x="142668" y="16233"/>
                </a:lnTo>
                <a:lnTo>
                  <a:pt x="144314" y="14775"/>
                </a:lnTo>
                <a:lnTo>
                  <a:pt x="141207" y="18936"/>
                </a:lnTo>
                <a:close/>
              </a:path>
              <a:path w="415925" h="280669">
                <a:moveTo>
                  <a:pt x="0" y="280207"/>
                </a:moveTo>
                <a:lnTo>
                  <a:pt x="137387" y="24052"/>
                </a:lnTo>
                <a:lnTo>
                  <a:pt x="141207" y="18936"/>
                </a:lnTo>
                <a:lnTo>
                  <a:pt x="0" y="280207"/>
                </a:lnTo>
                <a:close/>
              </a:path>
              <a:path w="415925" h="280669">
                <a:moveTo>
                  <a:pt x="397178" y="110844"/>
                </a:moveTo>
                <a:lnTo>
                  <a:pt x="234519" y="24335"/>
                </a:lnTo>
                <a:lnTo>
                  <a:pt x="392423" y="107379"/>
                </a:lnTo>
                <a:lnTo>
                  <a:pt x="397178" y="110844"/>
                </a:lnTo>
                <a:close/>
              </a:path>
              <a:path w="415925" h="280669">
                <a:moveTo>
                  <a:pt x="401251" y="113812"/>
                </a:moveTo>
                <a:lnTo>
                  <a:pt x="397178" y="110844"/>
                </a:lnTo>
                <a:lnTo>
                  <a:pt x="399813" y="112245"/>
                </a:lnTo>
                <a:lnTo>
                  <a:pt x="401251" y="113812"/>
                </a:lnTo>
                <a:close/>
              </a:path>
              <a:path w="415925" h="280669">
                <a:moveTo>
                  <a:pt x="405583" y="118529"/>
                </a:moveTo>
                <a:lnTo>
                  <a:pt x="401251" y="113812"/>
                </a:lnTo>
                <a:lnTo>
                  <a:pt x="402980" y="115072"/>
                </a:lnTo>
                <a:lnTo>
                  <a:pt x="405583" y="118529"/>
                </a:lnTo>
                <a:close/>
              </a:path>
              <a:path w="415925" h="280669">
                <a:moveTo>
                  <a:pt x="409437" y="123649"/>
                </a:moveTo>
                <a:lnTo>
                  <a:pt x="405583" y="118529"/>
                </a:lnTo>
                <a:lnTo>
                  <a:pt x="408529" y="121737"/>
                </a:lnTo>
                <a:lnTo>
                  <a:pt x="409437" y="123649"/>
                </a:lnTo>
                <a:close/>
              </a:path>
              <a:path w="415925" h="280669">
                <a:moveTo>
                  <a:pt x="412559" y="130219"/>
                </a:moveTo>
                <a:lnTo>
                  <a:pt x="409437" y="123649"/>
                </a:lnTo>
                <a:lnTo>
                  <a:pt x="410724" y="125358"/>
                </a:lnTo>
                <a:lnTo>
                  <a:pt x="412559" y="130219"/>
                </a:lnTo>
                <a:close/>
              </a:path>
              <a:path w="415925" h="280669">
                <a:moveTo>
                  <a:pt x="415374" y="137677"/>
                </a:moveTo>
                <a:lnTo>
                  <a:pt x="412559" y="130219"/>
                </a:lnTo>
                <a:lnTo>
                  <a:pt x="414113" y="133490"/>
                </a:lnTo>
                <a:lnTo>
                  <a:pt x="415374" y="137677"/>
                </a:lnTo>
                <a:close/>
              </a:path>
            </a:pathLst>
          </a:custGeom>
          <a:solidFill>
            <a:srgbClr val="919EA9"/>
          </a:solidFill>
        </p:spPr>
        <p:txBody>
          <a:bodyPr wrap="square" lIns="0" tIns="0" rIns="0" bIns="0" rtlCol="0"/>
          <a:lstStyle/>
          <a:p>
            <a:endParaRPr sz="1200" dirty="0"/>
          </a:p>
        </p:txBody>
      </p:sp>
      <p:sp>
        <p:nvSpPr>
          <p:cNvPr id="62" name="object 62"/>
          <p:cNvSpPr/>
          <p:nvPr/>
        </p:nvSpPr>
        <p:spPr>
          <a:xfrm>
            <a:off x="1539575" y="1347052"/>
            <a:ext cx="318" cy="318"/>
          </a:xfrm>
          <a:custGeom>
            <a:avLst/>
            <a:gdLst/>
            <a:ahLst/>
            <a:cxnLst/>
            <a:rect l="l" t="t" r="r" b="b"/>
            <a:pathLst>
              <a:path w="635" h="634">
                <a:moveTo>
                  <a:pt x="31" y="422"/>
                </a:moveTo>
                <a:lnTo>
                  <a:pt x="230" y="0"/>
                </a:lnTo>
                <a:lnTo>
                  <a:pt x="31" y="422"/>
                </a:lnTo>
                <a:close/>
              </a:path>
              <a:path w="635" h="634">
                <a:moveTo>
                  <a:pt x="21" y="443"/>
                </a:moveTo>
                <a:close/>
              </a:path>
            </a:pathLst>
          </a:custGeom>
          <a:solidFill>
            <a:srgbClr val="919EA9"/>
          </a:solidFill>
        </p:spPr>
        <p:txBody>
          <a:bodyPr wrap="square" lIns="0" tIns="0" rIns="0" bIns="0" rtlCol="0"/>
          <a:lstStyle/>
          <a:p>
            <a:endParaRPr sz="1200" dirty="0"/>
          </a:p>
        </p:txBody>
      </p:sp>
      <p:sp>
        <p:nvSpPr>
          <p:cNvPr id="63" name="object 63"/>
          <p:cNvSpPr/>
          <p:nvPr/>
        </p:nvSpPr>
        <p:spPr>
          <a:xfrm>
            <a:off x="1334345" y="1263395"/>
            <a:ext cx="208280" cy="144780"/>
          </a:xfrm>
          <a:custGeom>
            <a:avLst/>
            <a:gdLst/>
            <a:ahLst/>
            <a:cxnLst/>
            <a:rect l="l" t="t" r="r" b="b"/>
            <a:pathLst>
              <a:path w="416560" h="289559">
                <a:moveTo>
                  <a:pt x="18037" y="289183"/>
                </a:moveTo>
                <a:lnTo>
                  <a:pt x="142684" y="16223"/>
                </a:lnTo>
                <a:lnTo>
                  <a:pt x="177497" y="0"/>
                </a:lnTo>
                <a:lnTo>
                  <a:pt x="184621" y="0"/>
                </a:lnTo>
                <a:lnTo>
                  <a:pt x="191829" y="1681"/>
                </a:lnTo>
                <a:lnTo>
                  <a:pt x="198571" y="5195"/>
                </a:lnTo>
                <a:lnTo>
                  <a:pt x="271000" y="43716"/>
                </a:lnTo>
                <a:lnTo>
                  <a:pt x="168582" y="43716"/>
                </a:lnTo>
                <a:lnTo>
                  <a:pt x="156271" y="48092"/>
                </a:lnTo>
                <a:lnTo>
                  <a:pt x="145596" y="55900"/>
                </a:lnTo>
                <a:lnTo>
                  <a:pt x="137387" y="66883"/>
                </a:lnTo>
                <a:lnTo>
                  <a:pt x="18037" y="289183"/>
                </a:lnTo>
                <a:close/>
              </a:path>
              <a:path w="416560" h="289559">
                <a:moveTo>
                  <a:pt x="410464" y="167741"/>
                </a:moveTo>
                <a:lnTo>
                  <a:pt x="195058" y="46405"/>
                </a:lnTo>
                <a:lnTo>
                  <a:pt x="168582" y="43716"/>
                </a:lnTo>
                <a:lnTo>
                  <a:pt x="271000" y="43716"/>
                </a:lnTo>
                <a:lnTo>
                  <a:pt x="399830" y="112233"/>
                </a:lnTo>
                <a:lnTo>
                  <a:pt x="416008" y="141922"/>
                </a:lnTo>
                <a:lnTo>
                  <a:pt x="416008" y="146148"/>
                </a:lnTo>
                <a:lnTo>
                  <a:pt x="416029" y="153443"/>
                </a:lnTo>
                <a:lnTo>
                  <a:pt x="414217" y="160696"/>
                </a:lnTo>
                <a:lnTo>
                  <a:pt x="410674" y="167322"/>
                </a:lnTo>
                <a:lnTo>
                  <a:pt x="410464" y="167741"/>
                </a:lnTo>
                <a:close/>
              </a:path>
            </a:pathLst>
          </a:custGeom>
          <a:solidFill>
            <a:srgbClr val="F4F8FB"/>
          </a:solidFill>
        </p:spPr>
        <p:txBody>
          <a:bodyPr wrap="square" lIns="0" tIns="0" rIns="0" bIns="0" rtlCol="0"/>
          <a:lstStyle/>
          <a:p>
            <a:endParaRPr sz="1200" dirty="0"/>
          </a:p>
        </p:txBody>
      </p:sp>
      <p:sp>
        <p:nvSpPr>
          <p:cNvPr id="64" name="object 64"/>
          <p:cNvSpPr/>
          <p:nvPr/>
        </p:nvSpPr>
        <p:spPr>
          <a:xfrm>
            <a:off x="1048392" y="1980795"/>
            <a:ext cx="140335" cy="117793"/>
          </a:xfrm>
          <a:custGeom>
            <a:avLst/>
            <a:gdLst/>
            <a:ahLst/>
            <a:cxnLst/>
            <a:rect l="l" t="t" r="r" b="b"/>
            <a:pathLst>
              <a:path w="280669" h="235585">
                <a:moveTo>
                  <a:pt x="0" y="235377"/>
                </a:moveTo>
                <a:lnTo>
                  <a:pt x="3648" y="189756"/>
                </a:lnTo>
                <a:lnTo>
                  <a:pt x="246888" y="0"/>
                </a:lnTo>
                <a:lnTo>
                  <a:pt x="280373" y="16703"/>
                </a:lnTo>
                <a:lnTo>
                  <a:pt x="0" y="235377"/>
                </a:lnTo>
                <a:close/>
              </a:path>
            </a:pathLst>
          </a:custGeom>
          <a:solidFill>
            <a:srgbClr val="C1C6CE"/>
          </a:solidFill>
        </p:spPr>
        <p:txBody>
          <a:bodyPr wrap="square" lIns="0" tIns="0" rIns="0" bIns="0" rtlCol="0"/>
          <a:lstStyle/>
          <a:p>
            <a:endParaRPr sz="1200" dirty="0"/>
          </a:p>
        </p:txBody>
      </p:sp>
      <p:sp>
        <p:nvSpPr>
          <p:cNvPr id="65" name="object 65"/>
          <p:cNvSpPr/>
          <p:nvPr/>
        </p:nvSpPr>
        <p:spPr>
          <a:xfrm>
            <a:off x="5445379" y="3032879"/>
            <a:ext cx="3080884" cy="1523775"/>
          </a:xfrm>
          <a:prstGeom prst="rect">
            <a:avLst/>
          </a:prstGeom>
          <a:blipFill>
            <a:blip r:embed="rId3" cstate="print"/>
            <a:stretch>
              <a:fillRect/>
            </a:stretch>
          </a:blipFill>
        </p:spPr>
        <p:txBody>
          <a:bodyPr wrap="square" lIns="0" tIns="0" rIns="0" bIns="0" rtlCol="0"/>
          <a:lstStyle/>
          <a:p>
            <a:endParaRPr sz="1200" dirty="0"/>
          </a:p>
        </p:txBody>
      </p:sp>
      <p:sp>
        <p:nvSpPr>
          <p:cNvPr id="38" name="object 38"/>
          <p:cNvSpPr txBox="1">
            <a:spLocks noGrp="1"/>
          </p:cNvSpPr>
          <p:nvPr>
            <p:ph type="title"/>
          </p:nvPr>
        </p:nvSpPr>
        <p:spPr>
          <a:xfrm>
            <a:off x="479645" y="2403163"/>
            <a:ext cx="7684895" cy="3229753"/>
          </a:xfrm>
          <a:prstGeom prst="rect">
            <a:avLst/>
          </a:prstGeom>
        </p:spPr>
        <p:txBody>
          <a:bodyPr vert="horz" wrap="square" lIns="0" tIns="150517" rIns="0" bIns="0" rtlCol="0" anchor="ctr">
            <a:spAutoFit/>
          </a:bodyPr>
          <a:lstStyle/>
          <a:p>
            <a:pPr marL="285750" indent="-285750">
              <a:buFont typeface="Arial" panose="020B0604020202020204" pitchFamily="34" charset="0"/>
              <a:buChar char="•"/>
            </a:pPr>
            <a:r>
              <a:rPr lang="fr-BE" altLang="fr-FR" sz="2000" dirty="0"/>
              <a:t>Nations Unies : </a:t>
            </a:r>
            <a:r>
              <a:rPr lang="fr-BE" altLang="fr-FR" sz="2000" dirty="0">
                <a:hlinkClick r:id="rId4"/>
              </a:rPr>
              <a:t>https://www.ohchr.org/EN/HRBodies/CRC/StudyChildrenDeprivedLiberty/Pages/Index.aspx</a:t>
            </a:r>
            <a:br>
              <a:rPr lang="fr-BE" altLang="fr-FR" sz="2000" dirty="0"/>
            </a:br>
            <a:br>
              <a:rPr lang="fr-BE" altLang="fr-FR" sz="2000" dirty="0"/>
            </a:br>
            <a:r>
              <a:rPr lang="fr-BE" altLang="fr-FR" sz="2000" dirty="0"/>
              <a:t>Equipe de recherche et outils : </a:t>
            </a:r>
            <a:br>
              <a:rPr lang="fr-BE" altLang="fr-FR" sz="2000" dirty="0"/>
            </a:br>
            <a:r>
              <a:rPr lang="fr-BE" altLang="fr-FR" sz="2000" dirty="0"/>
              <a:t>https://nochildbehindbars.com/</a:t>
            </a:r>
            <a:br>
              <a:rPr lang="fr-BE" altLang="fr-FR" sz="2000" dirty="0"/>
            </a:br>
            <a:br>
              <a:rPr lang="fr-BE" altLang="fr-FR" sz="2000" dirty="0"/>
            </a:br>
            <a:r>
              <a:rPr lang="fr-BE" altLang="fr-FR" sz="2000" dirty="0"/>
              <a:t>Panel des ONG : </a:t>
            </a:r>
            <a:br>
              <a:rPr lang="fr-BE" altLang="fr-FR" sz="2000" dirty="0"/>
            </a:br>
            <a:r>
              <a:rPr lang="fr-BE" altLang="fr-FR" sz="2000" dirty="0"/>
              <a:t>https://childrendeprivedofliberty.info/about/the-campaign-for-a-global-study-on-children-deprived-of-liberty-2/</a:t>
            </a:r>
            <a:endParaRPr lang="fr-BE" altLang="fr-FR" sz="2400" dirty="0"/>
          </a:p>
        </p:txBody>
      </p:sp>
      <p:sp>
        <p:nvSpPr>
          <p:cNvPr id="66" name="object 67">
            <a:extLst>
              <a:ext uri="{FF2B5EF4-FFF2-40B4-BE49-F238E27FC236}">
                <a16:creationId xmlns:a16="http://schemas.microsoft.com/office/drawing/2014/main" id="{3962FD0C-A1A9-4212-A931-0AD7850BFE2D}"/>
              </a:ext>
            </a:extLst>
          </p:cNvPr>
          <p:cNvSpPr txBox="1">
            <a:spLocks/>
          </p:cNvSpPr>
          <p:nvPr/>
        </p:nvSpPr>
        <p:spPr>
          <a:xfrm>
            <a:off x="457200" y="861860"/>
            <a:ext cx="7707340" cy="1259986"/>
          </a:xfrm>
          <a:prstGeom prst="rect">
            <a:avLst/>
          </a:prstGeom>
        </p:spPr>
        <p:txBody>
          <a:bodyPr vert="horz" wrap="square" lIns="0" tIns="150520" rIns="0" bIns="0" rtlCol="0" anchor="ctr">
            <a:spAutoFit/>
          </a:bodyPr>
          <a:lstStyle>
            <a:lvl1pPr algn="ctr" defTabSz="1632832" rtl="0" eaLnBrk="1" latinLnBrk="0" hangingPunct="1">
              <a:spcBef>
                <a:spcPct val="0"/>
              </a:spcBef>
              <a:buNone/>
              <a:defRPr sz="7900" kern="1200">
                <a:solidFill>
                  <a:schemeClr val="tx1"/>
                </a:solidFill>
                <a:latin typeface="+mj-lt"/>
                <a:ea typeface="+mj-ea"/>
                <a:cs typeface="+mj-cs"/>
              </a:defRPr>
            </a:lvl1pPr>
          </a:lstStyle>
          <a:p>
            <a:pPr marL="1440000"/>
            <a:r>
              <a:rPr lang="fr-BE" sz="3600" dirty="0"/>
              <a:t>Ressources Etude mondiale sur les enfants privés de liberté</a:t>
            </a:r>
            <a:endParaRPr lang="fr-BE" sz="3600" spc="110" dirty="0"/>
          </a:p>
        </p:txBody>
      </p:sp>
      <p:sp>
        <p:nvSpPr>
          <p:cNvPr id="67" name="Espace réservé du pied de page 66">
            <a:extLst>
              <a:ext uri="{FF2B5EF4-FFF2-40B4-BE49-F238E27FC236}">
                <a16:creationId xmlns:a16="http://schemas.microsoft.com/office/drawing/2014/main" id="{6E7C8AA0-AD54-4E7E-8222-07C15EA52140}"/>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68" name="Espace réservé du numéro de diapositive 67">
            <a:extLst>
              <a:ext uri="{FF2B5EF4-FFF2-40B4-BE49-F238E27FC236}">
                <a16:creationId xmlns:a16="http://schemas.microsoft.com/office/drawing/2014/main" id="{F6B5A921-5CC4-4BBD-9B23-9A3A580F3C00}"/>
              </a:ext>
            </a:extLst>
          </p:cNvPr>
          <p:cNvSpPr>
            <a:spLocks noGrp="1"/>
          </p:cNvSpPr>
          <p:nvPr>
            <p:ph type="sldNum" sz="quarter" idx="10"/>
          </p:nvPr>
        </p:nvSpPr>
        <p:spPr/>
        <p:txBody>
          <a:bodyPr/>
          <a:lstStyle/>
          <a:p>
            <a:pPr>
              <a:defRPr/>
            </a:pPr>
            <a:fld id="{849D2EA8-FBFE-E642-9AF6-F5E055BC8A8B}" type="slidenum">
              <a:rPr lang="fr-FR" smtClean="0"/>
              <a:pPr>
                <a:defRPr/>
              </a:pPr>
              <a:t>49</a:t>
            </a:fld>
            <a:endParaRPr lang="fr-FR"/>
          </a:p>
        </p:txBody>
      </p:sp>
    </p:spTree>
    <p:extLst>
      <p:ext uri="{BB962C8B-B14F-4D97-AF65-F5344CB8AC3E}">
        <p14:creationId xmlns:p14="http://schemas.microsoft.com/office/powerpoint/2010/main" val="215039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8" y="2650035"/>
            <a:ext cx="7872952" cy="3323987"/>
          </a:xfrm>
          <a:prstGeom prst="rect">
            <a:avLst/>
          </a:prstGeom>
        </p:spPr>
        <p:txBody>
          <a:bodyPr vert="horz" wrap="square" lIns="0" tIns="0" rIns="0" bIns="0" rtlCol="0">
            <a:spAutoFit/>
          </a:bodyPr>
          <a:lstStyle/>
          <a:p>
            <a:pPr lvl="0"/>
            <a:r>
              <a:rPr lang="fr-FR" altLang="fr-FR" sz="3200" b="1" dirty="0"/>
              <a:t>Je pense que le premier et le plus indiscutable des droits de l'enfant est celui qui lui permet d'exprimer librement ses idées et de prendre une part active au débat qui concerne l'appréciation de sa conduite et, si nécessaire, de sa punition. </a:t>
            </a:r>
          </a:p>
          <a:p>
            <a:pPr lvl="0"/>
            <a:endParaRPr lang="fr-FR" altLang="fr-FR" dirty="0"/>
          </a:p>
        </p:txBody>
      </p:sp>
      <p:sp>
        <p:nvSpPr>
          <p:cNvPr id="39" name="Espace réservé du pied de page 38">
            <a:extLst>
              <a:ext uri="{FF2B5EF4-FFF2-40B4-BE49-F238E27FC236}">
                <a16:creationId xmlns:a16="http://schemas.microsoft.com/office/drawing/2014/main" id="{43931DA2-E64B-4D03-8467-8F7A4248168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533CB8C0-933B-40A8-A574-3642616D45E8}"/>
              </a:ext>
            </a:extLst>
          </p:cNvPr>
          <p:cNvSpPr>
            <a:spLocks noGrp="1"/>
          </p:cNvSpPr>
          <p:nvPr>
            <p:ph type="sldNum" sz="quarter" idx="10"/>
          </p:nvPr>
        </p:nvSpPr>
        <p:spPr/>
        <p:txBody>
          <a:bodyPr/>
          <a:lstStyle/>
          <a:p>
            <a:pPr>
              <a:defRPr/>
            </a:pPr>
            <a:fld id="{849D2EA8-FBFE-E642-9AF6-F5E055BC8A8B}" type="slidenum">
              <a:rPr lang="fr-FR" smtClean="0"/>
              <a:pPr>
                <a:defRPr/>
              </a:pPr>
              <a:t>5</a:t>
            </a:fld>
            <a:endParaRPr lang="fr-FR"/>
          </a:p>
        </p:txBody>
      </p:sp>
      <p:sp>
        <p:nvSpPr>
          <p:cNvPr id="43" name="object 40">
            <a:extLst>
              <a:ext uri="{FF2B5EF4-FFF2-40B4-BE49-F238E27FC236}">
                <a16:creationId xmlns:a16="http://schemas.microsoft.com/office/drawing/2014/main" id="{715ECD6C-25C3-4542-933E-1B09475595E1}"/>
              </a:ext>
            </a:extLst>
          </p:cNvPr>
          <p:cNvSpPr txBox="1"/>
          <p:nvPr/>
        </p:nvSpPr>
        <p:spPr>
          <a:xfrm>
            <a:off x="1360580" y="1221472"/>
            <a:ext cx="6710267"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Janusz Korczak </a:t>
            </a:r>
          </a:p>
        </p:txBody>
      </p:sp>
    </p:spTree>
    <p:extLst>
      <p:ext uri="{BB962C8B-B14F-4D97-AF65-F5344CB8AC3E}">
        <p14:creationId xmlns:p14="http://schemas.microsoft.com/office/powerpoint/2010/main" val="339685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8" y="2650035"/>
            <a:ext cx="7872952" cy="3939540"/>
          </a:xfrm>
          <a:prstGeom prst="rect">
            <a:avLst/>
          </a:prstGeom>
        </p:spPr>
        <p:txBody>
          <a:bodyPr vert="horz" wrap="square" lIns="0" tIns="0" rIns="0" bIns="0" rtlCol="0">
            <a:spAutoFit/>
          </a:bodyPr>
          <a:lstStyle/>
          <a:p>
            <a:pPr lvl="0"/>
            <a:r>
              <a:rPr lang="fr-BE" altLang="fr-FR" sz="3200" b="1" dirty="0"/>
              <a:t>Vous dites : c'est fatiguant de fréquenter les enfants. Vous avez raison. Vous ajoutez : parce qu'il faut se baisser, s'incliner, se courber, se faire tout petit. Là, vous avez tort, ce n'est pas cela qui fatigue le plus, c'est le fait d'être obligé de s'élever, de se mettre sur la pointe des pieds jusqu'à la hauteur de leurs sentiments, pour ne pas les blesser.</a:t>
            </a:r>
            <a:endParaRPr lang="fr-FR" altLang="fr-FR" dirty="0"/>
          </a:p>
        </p:txBody>
      </p:sp>
      <p:sp>
        <p:nvSpPr>
          <p:cNvPr id="39" name="Espace réservé du pied de page 38">
            <a:extLst>
              <a:ext uri="{FF2B5EF4-FFF2-40B4-BE49-F238E27FC236}">
                <a16:creationId xmlns:a16="http://schemas.microsoft.com/office/drawing/2014/main" id="{43931DA2-E64B-4D03-8467-8F7A4248168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533CB8C0-933B-40A8-A574-3642616D45E8}"/>
              </a:ext>
            </a:extLst>
          </p:cNvPr>
          <p:cNvSpPr>
            <a:spLocks noGrp="1"/>
          </p:cNvSpPr>
          <p:nvPr>
            <p:ph type="sldNum" sz="quarter" idx="10"/>
          </p:nvPr>
        </p:nvSpPr>
        <p:spPr/>
        <p:txBody>
          <a:bodyPr/>
          <a:lstStyle/>
          <a:p>
            <a:pPr>
              <a:defRPr/>
            </a:pPr>
            <a:fld id="{849D2EA8-FBFE-E642-9AF6-F5E055BC8A8B}" type="slidenum">
              <a:rPr lang="fr-FR" smtClean="0"/>
              <a:pPr>
                <a:defRPr/>
              </a:pPr>
              <a:t>6</a:t>
            </a:fld>
            <a:endParaRPr lang="fr-FR"/>
          </a:p>
        </p:txBody>
      </p:sp>
      <p:sp>
        <p:nvSpPr>
          <p:cNvPr id="43" name="object 40">
            <a:extLst>
              <a:ext uri="{FF2B5EF4-FFF2-40B4-BE49-F238E27FC236}">
                <a16:creationId xmlns:a16="http://schemas.microsoft.com/office/drawing/2014/main" id="{715ECD6C-25C3-4542-933E-1B09475595E1}"/>
              </a:ext>
            </a:extLst>
          </p:cNvPr>
          <p:cNvSpPr txBox="1"/>
          <p:nvPr/>
        </p:nvSpPr>
        <p:spPr>
          <a:xfrm>
            <a:off x="1360580" y="1221472"/>
            <a:ext cx="6710267"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Janusz Korczak </a:t>
            </a:r>
          </a:p>
        </p:txBody>
      </p:sp>
    </p:spTree>
    <p:extLst>
      <p:ext uri="{BB962C8B-B14F-4D97-AF65-F5344CB8AC3E}">
        <p14:creationId xmlns:p14="http://schemas.microsoft.com/office/powerpoint/2010/main" val="194702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9" name="Espace réservé du pied de page 38">
            <a:extLst>
              <a:ext uri="{FF2B5EF4-FFF2-40B4-BE49-F238E27FC236}">
                <a16:creationId xmlns:a16="http://schemas.microsoft.com/office/drawing/2014/main" id="{43931DA2-E64B-4D03-8467-8F7A4248168D}"/>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533CB8C0-933B-40A8-A574-3642616D45E8}"/>
              </a:ext>
            </a:extLst>
          </p:cNvPr>
          <p:cNvSpPr>
            <a:spLocks noGrp="1"/>
          </p:cNvSpPr>
          <p:nvPr>
            <p:ph type="sldNum" sz="quarter" idx="10"/>
          </p:nvPr>
        </p:nvSpPr>
        <p:spPr/>
        <p:txBody>
          <a:bodyPr/>
          <a:lstStyle/>
          <a:p>
            <a:pPr>
              <a:defRPr/>
            </a:pPr>
            <a:fld id="{849D2EA8-FBFE-E642-9AF6-F5E055BC8A8B}" type="slidenum">
              <a:rPr lang="fr-FR" smtClean="0"/>
              <a:pPr>
                <a:defRPr/>
              </a:pPr>
              <a:t>7</a:t>
            </a:fld>
            <a:endParaRPr lang="fr-FR"/>
          </a:p>
        </p:txBody>
      </p:sp>
      <p:sp>
        <p:nvSpPr>
          <p:cNvPr id="43" name="Rectangle 42">
            <a:extLst>
              <a:ext uri="{FF2B5EF4-FFF2-40B4-BE49-F238E27FC236}">
                <a16:creationId xmlns:a16="http://schemas.microsoft.com/office/drawing/2014/main" id="{B29B3C5A-8D0E-46C9-8AE8-2FA37B036003}"/>
              </a:ext>
            </a:extLst>
          </p:cNvPr>
          <p:cNvSpPr/>
          <p:nvPr/>
        </p:nvSpPr>
        <p:spPr>
          <a:xfrm>
            <a:off x="273623" y="2532314"/>
            <a:ext cx="7800888" cy="3838295"/>
          </a:xfrm>
          <a:prstGeom prst="rect">
            <a:avLst/>
          </a:prstGeom>
        </p:spPr>
        <p:txBody>
          <a:bodyPr wrap="square">
            <a:spAutoFit/>
          </a:bodyPr>
          <a:lstStyle/>
          <a:p>
            <a:pPr marL="6350" marR="2540" algn="ctr">
              <a:lnSpc>
                <a:spcPct val="115100"/>
              </a:lnSpc>
              <a:tabLst>
                <a:tab pos="455930" algn="l"/>
                <a:tab pos="1514475" algn="l"/>
                <a:tab pos="2258695" algn="l"/>
                <a:tab pos="3619500" algn="l"/>
                <a:tab pos="4268153" algn="l"/>
                <a:tab pos="5316538" algn="l"/>
              </a:tabLst>
            </a:pPr>
            <a:r>
              <a:rPr lang="fr-BE" sz="5400" spc="-195" dirty="0">
                <a:solidFill>
                  <a:srgbClr val="79277C"/>
                </a:solidFill>
                <a:cs typeface="Arial Narrow"/>
              </a:rPr>
              <a:t>La société (prétend qu’elle) aime les enfants (certains); </a:t>
            </a:r>
            <a:br>
              <a:rPr lang="fr-BE" sz="5400" spc="-195" dirty="0">
                <a:solidFill>
                  <a:srgbClr val="79277C"/>
                </a:solidFill>
                <a:cs typeface="Arial Narrow"/>
              </a:rPr>
            </a:br>
            <a:r>
              <a:rPr lang="fr-BE" sz="5400" spc="-195" dirty="0">
                <a:solidFill>
                  <a:srgbClr val="79277C"/>
                </a:solidFill>
                <a:cs typeface="Arial Narrow"/>
              </a:rPr>
              <a:t>mais aime-t-elle leurs droits (et ceux qui les défendent)?</a:t>
            </a:r>
          </a:p>
        </p:txBody>
      </p:sp>
    </p:spTree>
    <p:extLst>
      <p:ext uri="{BB962C8B-B14F-4D97-AF65-F5344CB8AC3E}">
        <p14:creationId xmlns:p14="http://schemas.microsoft.com/office/powerpoint/2010/main" val="194591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291588" y="2650035"/>
            <a:ext cx="7872952" cy="3435492"/>
          </a:xfrm>
          <a:prstGeom prst="rect">
            <a:avLst/>
          </a:prstGeom>
        </p:spPr>
        <p:txBody>
          <a:bodyPr vert="horz" wrap="square" lIns="0" tIns="0" rIns="0" bIns="0" rtlCol="0">
            <a:spAutoFit/>
          </a:bodyPr>
          <a:lstStyle/>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1924 : la SDN adopte la Déclaration des droits de l'enfant dite </a:t>
            </a:r>
            <a:br>
              <a:rPr lang="fr-BE" sz="2700" spc="-195" dirty="0">
                <a:solidFill>
                  <a:srgbClr val="79277C"/>
                </a:solidFill>
                <a:latin typeface="+mj-lt"/>
                <a:cs typeface="Arial Narrow"/>
              </a:rPr>
            </a:br>
            <a:r>
              <a:rPr lang="fr-BE" sz="2200" spc="-195" dirty="0">
                <a:solidFill>
                  <a:srgbClr val="79277C"/>
                </a:solidFill>
                <a:latin typeface="+mj-lt"/>
                <a:cs typeface="Arial Narrow"/>
              </a:rPr>
              <a:t>"Déclaration de Genève" (5 articles) : texte naïf; plutôt les devoirs de l'adulte par rapport à l'enfant</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1945 : l'Organisation des Nations-Unies est créée (ONU)</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1946 : l'ONU  reprend la Déclaration de Genève et crée </a:t>
            </a:r>
            <a:r>
              <a:rPr lang="fr-BE" sz="2700" spc="-195" dirty="0">
                <a:solidFill>
                  <a:srgbClr val="FFC000"/>
                </a:solidFill>
                <a:latin typeface="+mj-lt"/>
                <a:cs typeface="Arial Narrow"/>
              </a:rPr>
              <a:t>l'UNICEF</a:t>
            </a:r>
            <a:r>
              <a:rPr lang="fr-BE" sz="2700" spc="-195" dirty="0">
                <a:solidFill>
                  <a:srgbClr val="79277C"/>
                </a:solidFill>
                <a:latin typeface="+mj-lt"/>
                <a:cs typeface="Arial Narrow"/>
              </a:rPr>
              <a:t> (Fonds des Nations Unies pour l'enfance) </a:t>
            </a:r>
            <a:r>
              <a:rPr lang="fr-BE" sz="2200" spc="-195" dirty="0">
                <a:solidFill>
                  <a:srgbClr val="79277C"/>
                </a:solidFill>
                <a:latin typeface="+mj-lt"/>
                <a:cs typeface="Arial Narrow"/>
              </a:rPr>
              <a:t>"pour encourager le respect des droits de l'homme et des libertés fondamentales pour tous"</a:t>
            </a:r>
            <a:endParaRPr lang="fr-BE" sz="2700" spc="-195" dirty="0">
              <a:solidFill>
                <a:srgbClr val="79277C"/>
              </a:solidFill>
              <a:latin typeface="+mj-lt"/>
              <a:cs typeface="Arial Narrow"/>
            </a:endParaRPr>
          </a:p>
        </p:txBody>
      </p:sp>
      <p:sp>
        <p:nvSpPr>
          <p:cNvPr id="40" name="object 40"/>
          <p:cNvSpPr txBox="1"/>
          <p:nvPr/>
        </p:nvSpPr>
        <p:spPr>
          <a:xfrm>
            <a:off x="1327372" y="1221472"/>
            <a:ext cx="5956026"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Une histoire récente</a:t>
            </a:r>
            <a:endParaRPr lang="fr-BE" sz="5200" dirty="0">
              <a:latin typeface="Arial"/>
              <a:cs typeface="Arial"/>
            </a:endParaRPr>
          </a:p>
        </p:txBody>
      </p:sp>
      <p:sp>
        <p:nvSpPr>
          <p:cNvPr id="43" name="object 43"/>
          <p:cNvSpPr txBox="1"/>
          <p:nvPr/>
        </p:nvSpPr>
        <p:spPr>
          <a:xfrm rot="20580000">
            <a:off x="7725420" y="3802185"/>
            <a:ext cx="1035178" cy="323165"/>
          </a:xfrm>
          <a:prstGeom prst="rect">
            <a:avLst/>
          </a:prstGeom>
        </p:spPr>
        <p:txBody>
          <a:bodyPr vert="horz" wrap="square" lIns="0" tIns="0" rIns="0" bIns="0" rtlCol="0">
            <a:spAutoFit/>
          </a:bodyPr>
          <a:lstStyle/>
          <a:p>
            <a:pPr>
              <a:lnSpc>
                <a:spcPct val="100000"/>
              </a:lnSpc>
            </a:pPr>
            <a:r>
              <a:rPr sz="2100" spc="65" dirty="0">
                <a:solidFill>
                  <a:srgbClr val="FFFFFF"/>
                </a:solidFill>
                <a:latin typeface="Arial"/>
                <a:cs typeface="Arial"/>
              </a:rPr>
              <a:t>Art.</a:t>
            </a:r>
            <a:r>
              <a:rPr sz="2100" spc="45" dirty="0">
                <a:solidFill>
                  <a:srgbClr val="FFFFFF"/>
                </a:solidFill>
                <a:latin typeface="Arial"/>
                <a:cs typeface="Arial"/>
              </a:rPr>
              <a:t> </a:t>
            </a:r>
            <a:r>
              <a:rPr sz="2100" spc="185" dirty="0">
                <a:solidFill>
                  <a:srgbClr val="FFFFFF"/>
                </a:solidFill>
                <a:latin typeface="Arial"/>
                <a:cs typeface="Arial"/>
              </a:rPr>
              <a:t>4</a:t>
            </a:r>
            <a:r>
              <a:rPr sz="2100" spc="45" dirty="0">
                <a:solidFill>
                  <a:srgbClr val="FFFFFF"/>
                </a:solidFill>
                <a:latin typeface="Arial"/>
                <a:cs typeface="Arial"/>
              </a:rPr>
              <a:t> </a:t>
            </a:r>
            <a:r>
              <a:rPr sz="2100" spc="268" dirty="0">
                <a:solidFill>
                  <a:srgbClr val="FFFFFF"/>
                </a:solidFill>
                <a:latin typeface="Arial"/>
                <a:cs typeface="Arial"/>
              </a:rPr>
              <a:t>+</a:t>
            </a:r>
            <a:endParaRPr sz="2100" dirty="0">
              <a:latin typeface="Arial"/>
              <a:cs typeface="Arial"/>
            </a:endParaRPr>
          </a:p>
        </p:txBody>
      </p:sp>
      <p:sp>
        <p:nvSpPr>
          <p:cNvPr id="39" name="Espace réservé du pied de page 38">
            <a:extLst>
              <a:ext uri="{FF2B5EF4-FFF2-40B4-BE49-F238E27FC236}">
                <a16:creationId xmlns:a16="http://schemas.microsoft.com/office/drawing/2014/main" id="{65673F8B-3440-4D27-AABD-E11BE1F24E62}"/>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4F5F6E27-C631-4D28-B6C8-AC67C0BB76A4}"/>
              </a:ext>
            </a:extLst>
          </p:cNvPr>
          <p:cNvSpPr>
            <a:spLocks noGrp="1"/>
          </p:cNvSpPr>
          <p:nvPr>
            <p:ph type="sldNum" sz="quarter" idx="10"/>
          </p:nvPr>
        </p:nvSpPr>
        <p:spPr/>
        <p:txBody>
          <a:bodyPr/>
          <a:lstStyle/>
          <a:p>
            <a:pPr>
              <a:defRPr/>
            </a:pPr>
            <a:fld id="{849D2EA8-FBFE-E642-9AF6-F5E055BC8A8B}" type="slidenum">
              <a:rPr lang="fr-FR" smtClean="0"/>
              <a:pPr>
                <a:defRPr/>
              </a:pPr>
              <a:t>8</a:t>
            </a:fld>
            <a:endParaRPr lang="fr-FR"/>
          </a:p>
        </p:txBody>
      </p:sp>
    </p:spTree>
    <p:extLst>
      <p:ext uri="{BB962C8B-B14F-4D97-AF65-F5344CB8AC3E}">
        <p14:creationId xmlns:p14="http://schemas.microsoft.com/office/powerpoint/2010/main" val="151698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77"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 name="object 3"/>
          <p:cNvSpPr/>
          <p:nvPr/>
        </p:nvSpPr>
        <p:spPr>
          <a:xfrm>
            <a:off x="31049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4" name="object 4"/>
          <p:cNvSpPr/>
          <p:nvPr/>
        </p:nvSpPr>
        <p:spPr>
          <a:xfrm>
            <a:off x="56471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5" name="object 5"/>
          <p:cNvSpPr/>
          <p:nvPr/>
        </p:nvSpPr>
        <p:spPr>
          <a:xfrm>
            <a:off x="818934"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6" name="object 6"/>
          <p:cNvSpPr/>
          <p:nvPr/>
        </p:nvSpPr>
        <p:spPr>
          <a:xfrm>
            <a:off x="107315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7" name="object 7"/>
          <p:cNvSpPr/>
          <p:nvPr/>
        </p:nvSpPr>
        <p:spPr>
          <a:xfrm>
            <a:off x="132737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8" name="object 8"/>
          <p:cNvSpPr/>
          <p:nvPr/>
        </p:nvSpPr>
        <p:spPr>
          <a:xfrm>
            <a:off x="1581591"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9" name="object 9"/>
          <p:cNvSpPr/>
          <p:nvPr/>
        </p:nvSpPr>
        <p:spPr>
          <a:xfrm>
            <a:off x="1835810"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0" name="object 10"/>
          <p:cNvSpPr/>
          <p:nvPr/>
        </p:nvSpPr>
        <p:spPr>
          <a:xfrm>
            <a:off x="2090029"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1" name="object 11"/>
          <p:cNvSpPr/>
          <p:nvPr/>
        </p:nvSpPr>
        <p:spPr>
          <a:xfrm>
            <a:off x="234424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2" name="object 12"/>
          <p:cNvSpPr/>
          <p:nvPr/>
        </p:nvSpPr>
        <p:spPr>
          <a:xfrm>
            <a:off x="2598468"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3" name="object 13"/>
          <p:cNvSpPr/>
          <p:nvPr/>
        </p:nvSpPr>
        <p:spPr>
          <a:xfrm>
            <a:off x="8960762"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4" name="object 14"/>
          <p:cNvSpPr/>
          <p:nvPr/>
        </p:nvSpPr>
        <p:spPr>
          <a:xfrm>
            <a:off x="870654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5" name="object 15"/>
          <p:cNvSpPr/>
          <p:nvPr/>
        </p:nvSpPr>
        <p:spPr>
          <a:xfrm>
            <a:off x="8452324" y="2140517"/>
            <a:ext cx="127318" cy="127635"/>
          </a:xfrm>
          <a:custGeom>
            <a:avLst/>
            <a:gdLst/>
            <a:ahLst/>
            <a:cxnLst/>
            <a:rect l="l" t="t" r="r" b="b"/>
            <a:pathLst>
              <a:path w="254634" h="255269">
                <a:moveTo>
                  <a:pt x="118767" y="0"/>
                </a:moveTo>
                <a:lnTo>
                  <a:pt x="135451" y="0"/>
                </a:lnTo>
                <a:lnTo>
                  <a:pt x="143729" y="812"/>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lnTo>
                  <a:pt x="118767" y="254793"/>
                </a:lnTo>
                <a:lnTo>
                  <a:pt x="70752" y="241894"/>
                </a:lnTo>
                <a:lnTo>
                  <a:pt x="31332" y="211558"/>
                </a:lnTo>
                <a:lnTo>
                  <a:pt x="6482" y="168418"/>
                </a:lnTo>
                <a:lnTo>
                  <a:pt x="0" y="135757"/>
                </a:lnTo>
                <a:lnTo>
                  <a:pt x="0" y="119036"/>
                </a:lnTo>
                <a:lnTo>
                  <a:pt x="12869" y="70912"/>
                </a:lnTo>
                <a:lnTo>
                  <a:pt x="43137" y="31403"/>
                </a:lnTo>
                <a:lnTo>
                  <a:pt x="86180" y="6497"/>
                </a:lnTo>
                <a:lnTo>
                  <a:pt x="118767" y="0"/>
                </a:lnTo>
                <a:close/>
              </a:path>
            </a:pathLst>
          </a:custGeom>
          <a:solidFill>
            <a:srgbClr val="F79141"/>
          </a:solidFill>
        </p:spPr>
        <p:txBody>
          <a:bodyPr wrap="square" lIns="0" tIns="0" rIns="0" bIns="0" rtlCol="0"/>
          <a:lstStyle/>
          <a:p>
            <a:endParaRPr sz="1200" dirty="0"/>
          </a:p>
        </p:txBody>
      </p:sp>
      <p:sp>
        <p:nvSpPr>
          <p:cNvPr id="16" name="object 16"/>
          <p:cNvSpPr/>
          <p:nvPr/>
        </p:nvSpPr>
        <p:spPr>
          <a:xfrm>
            <a:off x="2839313"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7" name="object 17"/>
          <p:cNvSpPr/>
          <p:nvPr/>
        </p:nvSpPr>
        <p:spPr>
          <a:xfrm>
            <a:off x="3093532" y="2152773"/>
            <a:ext cx="127318" cy="127635"/>
          </a:xfrm>
          <a:custGeom>
            <a:avLst/>
            <a:gdLst/>
            <a:ahLst/>
            <a:cxnLst/>
            <a:rect l="l" t="t" r="r" b="b"/>
            <a:pathLst>
              <a:path w="254635"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8" name="object 18"/>
          <p:cNvSpPr/>
          <p:nvPr/>
        </p:nvSpPr>
        <p:spPr>
          <a:xfrm>
            <a:off x="3347751"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19" name="object 19"/>
          <p:cNvSpPr/>
          <p:nvPr/>
        </p:nvSpPr>
        <p:spPr>
          <a:xfrm>
            <a:off x="360197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0" name="object 20"/>
          <p:cNvSpPr/>
          <p:nvPr/>
        </p:nvSpPr>
        <p:spPr>
          <a:xfrm>
            <a:off x="385618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1" name="object 21"/>
          <p:cNvSpPr/>
          <p:nvPr/>
        </p:nvSpPr>
        <p:spPr>
          <a:xfrm>
            <a:off x="411040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2" name="object 22"/>
          <p:cNvSpPr/>
          <p:nvPr/>
        </p:nvSpPr>
        <p:spPr>
          <a:xfrm>
            <a:off x="436462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3" name="object 23"/>
          <p:cNvSpPr/>
          <p:nvPr/>
        </p:nvSpPr>
        <p:spPr>
          <a:xfrm>
            <a:off x="461884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4" name="object 24"/>
          <p:cNvSpPr/>
          <p:nvPr/>
        </p:nvSpPr>
        <p:spPr>
          <a:xfrm>
            <a:off x="487306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5" name="object 25"/>
          <p:cNvSpPr/>
          <p:nvPr/>
        </p:nvSpPr>
        <p:spPr>
          <a:xfrm>
            <a:off x="512728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6" name="object 26"/>
          <p:cNvSpPr/>
          <p:nvPr/>
        </p:nvSpPr>
        <p:spPr>
          <a:xfrm>
            <a:off x="538150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7" name="object 27"/>
          <p:cNvSpPr/>
          <p:nvPr/>
        </p:nvSpPr>
        <p:spPr>
          <a:xfrm>
            <a:off x="5622349"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8" name="object 28"/>
          <p:cNvSpPr/>
          <p:nvPr/>
        </p:nvSpPr>
        <p:spPr>
          <a:xfrm>
            <a:off x="5876568"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29" name="object 29"/>
          <p:cNvSpPr/>
          <p:nvPr/>
        </p:nvSpPr>
        <p:spPr>
          <a:xfrm>
            <a:off x="6130787"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0" name="object 30"/>
          <p:cNvSpPr/>
          <p:nvPr/>
        </p:nvSpPr>
        <p:spPr>
          <a:xfrm>
            <a:off x="6385006"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1" name="object 31"/>
          <p:cNvSpPr/>
          <p:nvPr/>
        </p:nvSpPr>
        <p:spPr>
          <a:xfrm>
            <a:off x="6639225"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2" name="object 32"/>
          <p:cNvSpPr/>
          <p:nvPr/>
        </p:nvSpPr>
        <p:spPr>
          <a:xfrm>
            <a:off x="6893444"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3" name="object 33"/>
          <p:cNvSpPr/>
          <p:nvPr/>
        </p:nvSpPr>
        <p:spPr>
          <a:xfrm>
            <a:off x="7147663"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4" name="object 34"/>
          <p:cNvSpPr/>
          <p:nvPr/>
        </p:nvSpPr>
        <p:spPr>
          <a:xfrm>
            <a:off x="740188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5" name="object 35"/>
          <p:cNvSpPr/>
          <p:nvPr/>
        </p:nvSpPr>
        <p:spPr>
          <a:xfrm>
            <a:off x="7656102"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6" name="object 36"/>
          <p:cNvSpPr/>
          <p:nvPr/>
        </p:nvSpPr>
        <p:spPr>
          <a:xfrm>
            <a:off x="791032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7" name="object 37"/>
          <p:cNvSpPr/>
          <p:nvPr/>
        </p:nvSpPr>
        <p:spPr>
          <a:xfrm>
            <a:off x="8164540" y="2152773"/>
            <a:ext cx="127318" cy="127635"/>
          </a:xfrm>
          <a:custGeom>
            <a:avLst/>
            <a:gdLst/>
            <a:ahLst/>
            <a:cxnLst/>
            <a:rect l="l" t="t" r="r" b="b"/>
            <a:pathLst>
              <a:path w="254634" h="255269">
                <a:moveTo>
                  <a:pt x="135451" y="254793"/>
                </a:moveTo>
                <a:lnTo>
                  <a:pt x="118767" y="254793"/>
                </a:lnTo>
                <a:lnTo>
                  <a:pt x="110489" y="253981"/>
                </a:lnTo>
                <a:lnTo>
                  <a:pt x="70752" y="241894"/>
                </a:lnTo>
                <a:lnTo>
                  <a:pt x="31332" y="211558"/>
                </a:lnTo>
                <a:lnTo>
                  <a:pt x="6482" y="168418"/>
                </a:lnTo>
                <a:lnTo>
                  <a:pt x="0" y="135757"/>
                </a:lnTo>
                <a:lnTo>
                  <a:pt x="0" y="119036"/>
                </a:lnTo>
                <a:lnTo>
                  <a:pt x="12869" y="70912"/>
                </a:lnTo>
                <a:lnTo>
                  <a:pt x="43137" y="31403"/>
                </a:lnTo>
                <a:lnTo>
                  <a:pt x="86180" y="6497"/>
                </a:lnTo>
                <a:lnTo>
                  <a:pt x="118767" y="0"/>
                </a:lnTo>
                <a:lnTo>
                  <a:pt x="135451" y="0"/>
                </a:lnTo>
                <a:lnTo>
                  <a:pt x="183466" y="12898"/>
                </a:lnTo>
                <a:lnTo>
                  <a:pt x="222886" y="43235"/>
                </a:lnTo>
                <a:lnTo>
                  <a:pt x="247736" y="86375"/>
                </a:lnTo>
                <a:lnTo>
                  <a:pt x="254219" y="119036"/>
                </a:lnTo>
                <a:lnTo>
                  <a:pt x="254219" y="135757"/>
                </a:lnTo>
                <a:lnTo>
                  <a:pt x="241349" y="183881"/>
                </a:lnTo>
                <a:lnTo>
                  <a:pt x="211081" y="223390"/>
                </a:lnTo>
                <a:lnTo>
                  <a:pt x="168038" y="248296"/>
                </a:lnTo>
                <a:lnTo>
                  <a:pt x="135451" y="254793"/>
                </a:lnTo>
                <a:close/>
              </a:path>
            </a:pathLst>
          </a:custGeom>
          <a:solidFill>
            <a:srgbClr val="F79141"/>
          </a:solidFill>
        </p:spPr>
        <p:txBody>
          <a:bodyPr wrap="square" lIns="0" tIns="0" rIns="0" bIns="0" rtlCol="0"/>
          <a:lstStyle/>
          <a:p>
            <a:endParaRPr sz="1200" dirty="0"/>
          </a:p>
        </p:txBody>
      </p:sp>
      <p:sp>
        <p:nvSpPr>
          <p:cNvPr id="38" name="object 38"/>
          <p:cNvSpPr txBox="1"/>
          <p:nvPr/>
        </p:nvSpPr>
        <p:spPr>
          <a:xfrm>
            <a:off x="315828" y="2412955"/>
            <a:ext cx="7721810" cy="3657989"/>
          </a:xfrm>
          <a:prstGeom prst="rect">
            <a:avLst/>
          </a:prstGeom>
        </p:spPr>
        <p:txBody>
          <a:bodyPr vert="horz" wrap="square" lIns="0" tIns="0" rIns="0" bIns="0" rtlCol="0">
            <a:spAutoFit/>
          </a:bodyPr>
          <a:lstStyle/>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1948 : Adoption par l'ONU de la Déclaration universelle des droits de l'Homme </a:t>
            </a:r>
            <a:r>
              <a:rPr lang="fr-BE" sz="2000" spc="-195" dirty="0">
                <a:solidFill>
                  <a:srgbClr val="79277C"/>
                </a:solidFill>
                <a:latin typeface="+mj-lt"/>
                <a:cs typeface="Arial Narrow"/>
              </a:rPr>
              <a:t>(art. 25 : la maternité et l'enfance ont droit à une aide et à une assistance spéciales) </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1959 : l'ONU adopte la Déclaration des droits de l'enfant (12 articles); </a:t>
            </a:r>
            <a:r>
              <a:rPr lang="fr-BE" sz="2200" spc="-195" dirty="0">
                <a:solidFill>
                  <a:srgbClr val="79277C"/>
                </a:solidFill>
                <a:latin typeface="+mj-lt"/>
                <a:cs typeface="Arial Narrow"/>
              </a:rPr>
              <a:t>déclaration de principe, d'ordre éthique, non contraignante</a:t>
            </a:r>
          </a:p>
          <a:p>
            <a:pPr marL="434975" marR="2540" indent="-428625">
              <a:lnSpc>
                <a:spcPct val="115100"/>
              </a:lnSpc>
              <a:buFont typeface="Arial" panose="020B0604020202020204" pitchFamily="34" charset="0"/>
              <a:buChar char="•"/>
              <a:tabLst>
                <a:tab pos="455930" algn="l"/>
                <a:tab pos="1514475" algn="l"/>
                <a:tab pos="2258695" algn="l"/>
                <a:tab pos="3619500" algn="l"/>
                <a:tab pos="4268153" algn="l"/>
                <a:tab pos="5316538" algn="l"/>
              </a:tabLst>
            </a:pPr>
            <a:r>
              <a:rPr lang="fr-BE" sz="2700" spc="-195" dirty="0">
                <a:solidFill>
                  <a:srgbClr val="79277C"/>
                </a:solidFill>
                <a:latin typeface="+mj-lt"/>
                <a:cs typeface="Arial Narrow"/>
              </a:rPr>
              <a:t>1966 : l'ONU adopte les Pactes de New-York sur les droits civils et politiques et sur les droits économiques, sociaux et culturels</a:t>
            </a:r>
          </a:p>
        </p:txBody>
      </p:sp>
      <p:sp>
        <p:nvSpPr>
          <p:cNvPr id="40" name="object 40"/>
          <p:cNvSpPr txBox="1"/>
          <p:nvPr/>
        </p:nvSpPr>
        <p:spPr>
          <a:xfrm>
            <a:off x="1900502" y="1221472"/>
            <a:ext cx="5382895" cy="800219"/>
          </a:xfrm>
          <a:prstGeom prst="rect">
            <a:avLst/>
          </a:prstGeom>
        </p:spPr>
        <p:txBody>
          <a:bodyPr vert="horz" wrap="square" lIns="0" tIns="0" rIns="0" bIns="0" rtlCol="0">
            <a:spAutoFit/>
          </a:bodyPr>
          <a:lstStyle/>
          <a:p>
            <a:pPr marL="6350"/>
            <a:r>
              <a:rPr lang="fr-BE" sz="5200" spc="-158" dirty="0">
                <a:solidFill>
                  <a:srgbClr val="F79141"/>
                </a:solidFill>
                <a:latin typeface="Arial"/>
                <a:cs typeface="Arial"/>
              </a:rPr>
              <a:t>Quelques dates clé</a:t>
            </a:r>
            <a:endParaRPr sz="5200" dirty="0">
              <a:latin typeface="Arial"/>
              <a:cs typeface="Arial"/>
            </a:endParaRPr>
          </a:p>
        </p:txBody>
      </p:sp>
      <p:sp>
        <p:nvSpPr>
          <p:cNvPr id="39" name="Espace réservé du pied de page 38">
            <a:extLst>
              <a:ext uri="{FF2B5EF4-FFF2-40B4-BE49-F238E27FC236}">
                <a16:creationId xmlns:a16="http://schemas.microsoft.com/office/drawing/2014/main" id="{3AF4E92D-2B31-4C8F-86B5-273B599A0DC0}"/>
              </a:ext>
            </a:extLst>
          </p:cNvPr>
          <p:cNvSpPr>
            <a:spLocks noGrp="1"/>
          </p:cNvSpPr>
          <p:nvPr>
            <p:ph type="ftr" sz="quarter" idx="11"/>
          </p:nvPr>
        </p:nvSpPr>
        <p:spPr/>
        <p:txBody>
          <a:bodyPr/>
          <a:lstStyle/>
          <a:p>
            <a:pPr>
              <a:defRPr/>
            </a:pPr>
            <a:r>
              <a:rPr lang="fr-BE"/>
              <a:t>Variations sur les droits de l’enfant - Mars 2023</a:t>
            </a:r>
            <a:endParaRPr lang="fr-FR"/>
          </a:p>
        </p:txBody>
      </p:sp>
      <p:sp>
        <p:nvSpPr>
          <p:cNvPr id="41" name="Espace réservé du numéro de diapositive 40">
            <a:extLst>
              <a:ext uri="{FF2B5EF4-FFF2-40B4-BE49-F238E27FC236}">
                <a16:creationId xmlns:a16="http://schemas.microsoft.com/office/drawing/2014/main" id="{FF483457-47A2-4AEA-B132-DE44FBDB4919}"/>
              </a:ext>
            </a:extLst>
          </p:cNvPr>
          <p:cNvSpPr>
            <a:spLocks noGrp="1"/>
          </p:cNvSpPr>
          <p:nvPr>
            <p:ph type="sldNum" sz="quarter" idx="10"/>
          </p:nvPr>
        </p:nvSpPr>
        <p:spPr/>
        <p:txBody>
          <a:bodyPr/>
          <a:lstStyle/>
          <a:p>
            <a:pPr>
              <a:defRPr/>
            </a:pPr>
            <a:fld id="{849D2EA8-FBFE-E642-9AF6-F5E055BC8A8B}" type="slidenum">
              <a:rPr lang="fr-FR" smtClean="0"/>
              <a:pPr>
                <a:defRPr/>
              </a:pPr>
              <a:t>9</a:t>
            </a:fld>
            <a:endParaRPr lang="fr-FR"/>
          </a:p>
        </p:txBody>
      </p:sp>
    </p:spTree>
    <p:extLst>
      <p:ext uri="{BB962C8B-B14F-4D97-AF65-F5344CB8AC3E}">
        <p14:creationId xmlns:p14="http://schemas.microsoft.com/office/powerpoint/2010/main" val="3254141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ustom 3">
      <a:dk1>
        <a:sysClr val="windowText" lastClr="000000"/>
      </a:dk1>
      <a:lt1>
        <a:sysClr val="window" lastClr="FFFFFF"/>
      </a:lt1>
      <a:dk2>
        <a:srgbClr val="F58D00"/>
      </a:dk2>
      <a:lt2>
        <a:srgbClr val="EEECE1"/>
      </a:lt2>
      <a:accent1>
        <a:srgbClr val="92388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5032</TotalTime>
  <Words>3489</Words>
  <Application>Microsoft Office PowerPoint</Application>
  <PresentationFormat>Affichage à l'écran (4:3)</PresentationFormat>
  <Paragraphs>330</Paragraphs>
  <Slides>49</Slides>
  <Notes>47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49</vt:i4>
      </vt:variant>
    </vt:vector>
  </HeadingPairs>
  <TitlesOfParts>
    <vt:vector size="60" baseType="lpstr">
      <vt:lpstr>ＭＳ Ｐゴシック</vt:lpstr>
      <vt:lpstr>Arial</vt:lpstr>
      <vt:lpstr>Arial Black</vt:lpstr>
      <vt:lpstr>Arial Narrow</vt:lpstr>
      <vt:lpstr>Arial Unicode MS</vt:lpstr>
      <vt:lpstr>Calibri</vt:lpstr>
      <vt:lpstr>Cambria</vt:lpstr>
      <vt:lpstr>Gill Sans MT</vt:lpstr>
      <vt:lpstr>Times New Roman</vt:lpstr>
      <vt:lpstr>Verdana</vt:lpstr>
      <vt:lpstr>Contiguïté</vt:lpstr>
      <vt:lpstr>Variations sur les droits de l’enfant Emergence – Complexité - Contrôle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version adaptée aux jeunes des Observations finales du CRC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Discussion</vt:lpstr>
      <vt:lpstr>Un regard critique sur le système de contrôle des droits humains</vt:lpstr>
      <vt:lpstr>Fatigue du système de rapportage Manque de données d’évaluation (indicateurs, statistiques,…) Faible volonté politique Difficulté de mettre en œuvre les recommandations Critiques de plus en plus ouvertes du système des droits humains Refus de plus en plus marqué d’investir dans ce système</vt:lpstr>
      <vt:lpstr>Engorgement du système Complexité du système Lourdeur administrative Coût de plus en plus important des mécanismes Critiques des Etats Financement de l’ensemble du système</vt:lpstr>
      <vt:lpstr>Grande variété des mécanismes (donc, difficulté de faire un choix) Durée des procédures (épuisement des voies de recours internes) L’effectivité des recours Le suivi des décisions Manque de connaissances des droits et mécanismes</vt:lpstr>
      <vt:lpstr>Un système des organes de traités efficace et durable, contribuant à un débat national et un dialogue international par un examen indépendant prévisible, périodique, non politisé, non discriminatoire et mené par des experts, de l’application des obligations légales de respect des traités par les États, en harmonie avec d’autres mécanismes relatifs aux droits de l’homme, comme les Procédures spéciales et l’Examen périodique universel, et améliorant la protection des droits de l’homme pour tous.</vt:lpstr>
      <vt:lpstr>Délai entre les rapports : 8 ans (au lieu de 5) Procédure de suivi à mi-parcours Calendrier prévisible (chacun sait longtemps à l’avance quand un rapport doit être rentré et quand l’Etat sera examiné) Procédure simplifiée généralisée (c’est le Comité qui a la main sur la procédure; les Etat récalcitrants seront incités à participer plus régulièrement) Plus de temps pour les sessions (pour permettre au Comité de pouvoir remplir toutes ses tâches) </vt:lpstr>
      <vt:lpstr>Il y a matière à études, recherches, meilleure qualification, professionnalisme, acharnement, détermination, réflexions, confrontation des points de vue, … en restant à l’écoute sincère des enfants.   C’est tout le mal que je vous souhaite. </vt:lpstr>
      <vt:lpstr>Site du Comité des droits de l’enfant (Haut Commissariat aux droits de l’Homme) : https://www.ohchr.org/FR/HRBodies/CRC/Pages/CRCIndex.aspx  Index universel des droits de l’Homme (recherches approfondies sur les organes de traité) : https://uhri.ohchr.org/fr/  Représentante spéciale du secrétaire générale sur la violence contre les enfants: https://violenceagainstchildren.un.org/content/homepage </vt:lpstr>
      <vt:lpstr>Site de « Child Rights connect » sur   l’OPIC : https://opic.childrightsconnect.org/   travailler avec le Comité des droits de l’enfant :  https://crcreporting.childrightsconnect.org/  La justice adaptée aux enfants :   https://www.cfjnetwork.eu/  https://lachild.eu/ </vt:lpstr>
      <vt:lpstr>Site de l’Observatoire des droits de l’enfant de l’Université de Leiden https://www.childrensrightsobservatory.nl/  </vt:lpstr>
      <vt:lpstr>Nations Unies : https://www.ohchr.org/EN/HRBodies/CRC/StudyChildrenDeprivedLiberty/Pages/Index.aspx  Equipe de recherche et outils :  https://nochildbehindbars.com/  Panel des ONG :  https://childrendeprivedofliberty.info/about/the-campaign-for-a-global-study-on-children-deprived-of-liberty-2/</vt:lpstr>
    </vt:vector>
  </TitlesOfParts>
  <Company>SDJ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MÉCANISMES DE CONTRÔLE DES TRAITÉS</dc:title>
  <dc:creator>Madeleine Genot</dc:creator>
  <cp:lastModifiedBy>bvankeirsbilck</cp:lastModifiedBy>
  <cp:revision>183</cp:revision>
  <cp:lastPrinted>2014-07-04T10:13:30Z</cp:lastPrinted>
  <dcterms:created xsi:type="dcterms:W3CDTF">2009-04-21T08:32:49Z</dcterms:created>
  <dcterms:modified xsi:type="dcterms:W3CDTF">2023-03-06T23:59:53Z</dcterms:modified>
</cp:coreProperties>
</file>